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5431" r:id="rId6"/>
  </p:sldMasterIdLst>
  <p:notesMasterIdLst>
    <p:notesMasterId r:id="rId26"/>
  </p:notesMasterIdLst>
  <p:handoutMasterIdLst>
    <p:handoutMasterId r:id="rId27"/>
  </p:handoutMasterIdLst>
  <p:sldIdLst>
    <p:sldId id="447" r:id="rId7"/>
    <p:sldId id="469" r:id="rId8"/>
    <p:sldId id="339" r:id="rId9"/>
    <p:sldId id="451" r:id="rId10"/>
    <p:sldId id="452" r:id="rId11"/>
    <p:sldId id="455" r:id="rId12"/>
    <p:sldId id="465" r:id="rId13"/>
    <p:sldId id="454" r:id="rId14"/>
    <p:sldId id="457" r:id="rId15"/>
    <p:sldId id="458" r:id="rId16"/>
    <p:sldId id="459" r:id="rId17"/>
    <p:sldId id="460" r:id="rId18"/>
    <p:sldId id="461" r:id="rId19"/>
    <p:sldId id="463" r:id="rId20"/>
    <p:sldId id="464" r:id="rId21"/>
    <p:sldId id="453" r:id="rId22"/>
    <p:sldId id="466" r:id="rId23"/>
    <p:sldId id="467" r:id="rId24"/>
    <p:sldId id="450" r:id="rId25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900"/>
    <a:srgbClr val="00C1DE"/>
    <a:srgbClr val="7F7F7F"/>
    <a:srgbClr val="333E48"/>
    <a:srgbClr val="FF6B00"/>
    <a:srgbClr val="E5ECEB"/>
    <a:srgbClr val="95D600"/>
    <a:srgbClr val="FFC600"/>
    <a:srgbClr val="93E5FF"/>
    <a:srgbClr val="7B7F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2EA7DB1-6409-482C-BD6A-73C43234772B}" v="6" dt="2025-03-27T19:22:54.045"/>
  </p1510:revLst>
</p1510:revInfo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859" autoAdjust="0"/>
    <p:restoredTop sz="73995" autoAdjust="0"/>
  </p:normalViewPr>
  <p:slideViewPr>
    <p:cSldViewPr snapToGrid="0">
      <p:cViewPr varScale="1">
        <p:scale>
          <a:sx n="67" d="100"/>
          <a:sy n="67" d="100"/>
        </p:scale>
        <p:origin x="912" y="28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22" d="100"/>
          <a:sy n="122" d="100"/>
        </p:scale>
        <p:origin x="3096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1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microsoft.com/office/2016/11/relationships/changesInfo" Target="changesInfos/changesInfo1.xml"/><Relationship Id="rId5" Type="http://schemas.openxmlformats.org/officeDocument/2006/relationships/customXml" Target="../customXml/item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presProps" Target="presProp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tableStyles" Target="tableStyles.xml"/><Relationship Id="rId4" Type="http://schemas.openxmlformats.org/officeDocument/2006/relationships/customXml" Target="../customXml/item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Relationship Id="rId8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drew Coulson" userId="c8c65609029ae322" providerId="LiveId" clId="{62EA7DB1-6409-482C-BD6A-73C43234772B}"/>
    <pc:docChg chg="undo custSel modSld">
      <pc:chgData name="Andrew Coulson" userId="c8c65609029ae322" providerId="LiveId" clId="{62EA7DB1-6409-482C-BD6A-73C43234772B}" dt="2025-03-28T14:05:10.214" v="217" actId="20577"/>
      <pc:docMkLst>
        <pc:docMk/>
      </pc:docMkLst>
      <pc:sldChg chg="modSp mod modNotesTx">
        <pc:chgData name="Andrew Coulson" userId="c8c65609029ae322" providerId="LiveId" clId="{62EA7DB1-6409-482C-BD6A-73C43234772B}" dt="2025-03-27T19:01:29.316" v="73" actId="20577"/>
        <pc:sldMkLst>
          <pc:docMk/>
          <pc:sldMk cId="162040588" sldId="339"/>
        </pc:sldMkLst>
        <pc:spChg chg="mod">
          <ac:chgData name="Andrew Coulson" userId="c8c65609029ae322" providerId="LiveId" clId="{62EA7DB1-6409-482C-BD6A-73C43234772B}" dt="2025-03-27T19:00:37.835" v="68" actId="1076"/>
          <ac:spMkLst>
            <pc:docMk/>
            <pc:sldMk cId="162040588" sldId="339"/>
            <ac:spMk id="5" creationId="{91D9BD9C-D162-4CD1-D125-9B5F968B1251}"/>
          </ac:spMkLst>
        </pc:spChg>
        <pc:spChg chg="mod">
          <ac:chgData name="Andrew Coulson" userId="c8c65609029ae322" providerId="LiveId" clId="{62EA7DB1-6409-482C-BD6A-73C43234772B}" dt="2025-03-27T18:56:53.458" v="33" actId="20577"/>
          <ac:spMkLst>
            <pc:docMk/>
            <pc:sldMk cId="162040588" sldId="339"/>
            <ac:spMk id="13" creationId="{72399847-2F99-45EF-B262-BCEA8DEAD5C3}"/>
          </ac:spMkLst>
        </pc:spChg>
      </pc:sldChg>
      <pc:sldChg chg="modSp mod">
        <pc:chgData name="Andrew Coulson" userId="c8c65609029ae322" providerId="LiveId" clId="{62EA7DB1-6409-482C-BD6A-73C43234772B}" dt="2025-03-27T19:02:42.331" v="86" actId="20577"/>
        <pc:sldMkLst>
          <pc:docMk/>
          <pc:sldMk cId="771487960" sldId="451"/>
        </pc:sldMkLst>
        <pc:spChg chg="mod">
          <ac:chgData name="Andrew Coulson" userId="c8c65609029ae322" providerId="LiveId" clId="{62EA7DB1-6409-482C-BD6A-73C43234772B}" dt="2025-03-27T19:02:42.331" v="86" actId="20577"/>
          <ac:spMkLst>
            <pc:docMk/>
            <pc:sldMk cId="771487960" sldId="451"/>
            <ac:spMk id="3" creationId="{4C795A47-9F27-FA47-E395-A30CF6D2D245}"/>
          </ac:spMkLst>
        </pc:spChg>
      </pc:sldChg>
      <pc:sldChg chg="modSp mod">
        <pc:chgData name="Andrew Coulson" userId="c8c65609029ae322" providerId="LiveId" clId="{62EA7DB1-6409-482C-BD6A-73C43234772B}" dt="2025-03-27T19:06:30.132" v="113" actId="404"/>
        <pc:sldMkLst>
          <pc:docMk/>
          <pc:sldMk cId="2343223687" sldId="452"/>
        </pc:sldMkLst>
        <pc:spChg chg="mod">
          <ac:chgData name="Andrew Coulson" userId="c8c65609029ae322" providerId="LiveId" clId="{62EA7DB1-6409-482C-BD6A-73C43234772B}" dt="2025-03-27T19:06:30.132" v="113" actId="404"/>
          <ac:spMkLst>
            <pc:docMk/>
            <pc:sldMk cId="2343223687" sldId="452"/>
            <ac:spMk id="3" creationId="{65634192-3E71-8911-1E8E-A58E6D08583C}"/>
          </ac:spMkLst>
        </pc:spChg>
        <pc:picChg chg="mod">
          <ac:chgData name="Andrew Coulson" userId="c8c65609029ae322" providerId="LiveId" clId="{62EA7DB1-6409-482C-BD6A-73C43234772B}" dt="2025-03-27T19:04:41.996" v="100" actId="1076"/>
          <ac:picMkLst>
            <pc:docMk/>
            <pc:sldMk cId="2343223687" sldId="452"/>
            <ac:picMk id="7" creationId="{CAB8FF7A-2CB1-2398-332C-CDFF06FEF616}"/>
          </ac:picMkLst>
        </pc:picChg>
        <pc:picChg chg="mod">
          <ac:chgData name="Andrew Coulson" userId="c8c65609029ae322" providerId="LiveId" clId="{62EA7DB1-6409-482C-BD6A-73C43234772B}" dt="2025-03-27T19:04:07.500" v="97" actId="1076"/>
          <ac:picMkLst>
            <pc:docMk/>
            <pc:sldMk cId="2343223687" sldId="452"/>
            <ac:picMk id="9" creationId="{890AE3BA-88F0-C20E-0114-FE5D670B91CB}"/>
          </ac:picMkLst>
        </pc:picChg>
      </pc:sldChg>
      <pc:sldChg chg="modSp mod">
        <pc:chgData name="Andrew Coulson" userId="c8c65609029ae322" providerId="LiveId" clId="{62EA7DB1-6409-482C-BD6A-73C43234772B}" dt="2025-03-27T19:10:10.180" v="126" actId="20577"/>
        <pc:sldMkLst>
          <pc:docMk/>
          <pc:sldMk cId="2368683293" sldId="454"/>
        </pc:sldMkLst>
        <pc:spChg chg="mod">
          <ac:chgData name="Andrew Coulson" userId="c8c65609029ae322" providerId="LiveId" clId="{62EA7DB1-6409-482C-BD6A-73C43234772B}" dt="2025-03-27T19:10:10.180" v="126" actId="20577"/>
          <ac:spMkLst>
            <pc:docMk/>
            <pc:sldMk cId="2368683293" sldId="454"/>
            <ac:spMk id="3" creationId="{0A19BB4E-17B6-F711-FDBF-E51DFEA49BA5}"/>
          </ac:spMkLst>
        </pc:spChg>
      </pc:sldChg>
      <pc:sldChg chg="modSp mod">
        <pc:chgData name="Andrew Coulson" userId="c8c65609029ae322" providerId="LiveId" clId="{62EA7DB1-6409-482C-BD6A-73C43234772B}" dt="2025-03-27T19:06:55.184" v="116" actId="113"/>
        <pc:sldMkLst>
          <pc:docMk/>
          <pc:sldMk cId="2960264634" sldId="455"/>
        </pc:sldMkLst>
        <pc:spChg chg="mod">
          <ac:chgData name="Andrew Coulson" userId="c8c65609029ae322" providerId="LiveId" clId="{62EA7DB1-6409-482C-BD6A-73C43234772B}" dt="2025-03-27T19:06:55.184" v="116" actId="113"/>
          <ac:spMkLst>
            <pc:docMk/>
            <pc:sldMk cId="2960264634" sldId="455"/>
            <ac:spMk id="3" creationId="{3DDCAB41-7500-F802-D2F5-7347986CCC16}"/>
          </ac:spMkLst>
        </pc:spChg>
      </pc:sldChg>
      <pc:sldChg chg="modSp mod">
        <pc:chgData name="Andrew Coulson" userId="c8c65609029ae322" providerId="LiveId" clId="{62EA7DB1-6409-482C-BD6A-73C43234772B}" dt="2025-03-27T19:12:34.113" v="130" actId="6549"/>
        <pc:sldMkLst>
          <pc:docMk/>
          <pc:sldMk cId="1426286860" sldId="457"/>
        </pc:sldMkLst>
        <pc:spChg chg="mod">
          <ac:chgData name="Andrew Coulson" userId="c8c65609029ae322" providerId="LiveId" clId="{62EA7DB1-6409-482C-BD6A-73C43234772B}" dt="2025-03-27T19:12:34.113" v="130" actId="6549"/>
          <ac:spMkLst>
            <pc:docMk/>
            <pc:sldMk cId="1426286860" sldId="457"/>
            <ac:spMk id="3" creationId="{B430DFCD-E87A-3623-A92A-98EC2FE392D0}"/>
          </ac:spMkLst>
        </pc:spChg>
      </pc:sldChg>
      <pc:sldChg chg="modSp mod">
        <pc:chgData name="Andrew Coulson" userId="c8c65609029ae322" providerId="LiveId" clId="{62EA7DB1-6409-482C-BD6A-73C43234772B}" dt="2025-03-27T19:13:13.253" v="134" actId="20577"/>
        <pc:sldMkLst>
          <pc:docMk/>
          <pc:sldMk cId="2751275357" sldId="458"/>
        </pc:sldMkLst>
        <pc:spChg chg="mod">
          <ac:chgData name="Andrew Coulson" userId="c8c65609029ae322" providerId="LiveId" clId="{62EA7DB1-6409-482C-BD6A-73C43234772B}" dt="2025-03-27T19:13:13.253" v="134" actId="20577"/>
          <ac:spMkLst>
            <pc:docMk/>
            <pc:sldMk cId="2751275357" sldId="458"/>
            <ac:spMk id="3" creationId="{7E08DF3D-2C3B-A049-C512-7629229E4FC1}"/>
          </ac:spMkLst>
        </pc:spChg>
        <pc:picChg chg="mod">
          <ac:chgData name="Andrew Coulson" userId="c8c65609029ae322" providerId="LiveId" clId="{62EA7DB1-6409-482C-BD6A-73C43234772B}" dt="2025-03-27T19:13:07.873" v="132" actId="1076"/>
          <ac:picMkLst>
            <pc:docMk/>
            <pc:sldMk cId="2751275357" sldId="458"/>
            <ac:picMk id="5" creationId="{302B1E05-0298-49FF-168B-4C92DB06CC88}"/>
          </ac:picMkLst>
        </pc:picChg>
      </pc:sldChg>
      <pc:sldChg chg="modSp mod">
        <pc:chgData name="Andrew Coulson" userId="c8c65609029ae322" providerId="LiveId" clId="{62EA7DB1-6409-482C-BD6A-73C43234772B}" dt="2025-03-28T14:04:36.825" v="213" actId="20577"/>
        <pc:sldMkLst>
          <pc:docMk/>
          <pc:sldMk cId="4099816907" sldId="459"/>
        </pc:sldMkLst>
        <pc:spChg chg="mod">
          <ac:chgData name="Andrew Coulson" userId="c8c65609029ae322" providerId="LiveId" clId="{62EA7DB1-6409-482C-BD6A-73C43234772B}" dt="2025-03-28T14:04:36.825" v="213" actId="20577"/>
          <ac:spMkLst>
            <pc:docMk/>
            <pc:sldMk cId="4099816907" sldId="459"/>
            <ac:spMk id="3" creationId="{4ED2CFD5-CC43-127B-8F6E-8EC8B622A166}"/>
          </ac:spMkLst>
        </pc:spChg>
      </pc:sldChg>
      <pc:sldChg chg="modSp mod modNotesTx">
        <pc:chgData name="Andrew Coulson" userId="c8c65609029ae322" providerId="LiveId" clId="{62EA7DB1-6409-482C-BD6A-73C43234772B}" dt="2025-03-27T19:17:23.195" v="148" actId="20577"/>
        <pc:sldMkLst>
          <pc:docMk/>
          <pc:sldMk cId="3861351825" sldId="461"/>
        </pc:sldMkLst>
        <pc:spChg chg="mod">
          <ac:chgData name="Andrew Coulson" userId="c8c65609029ae322" providerId="LiveId" clId="{62EA7DB1-6409-482C-BD6A-73C43234772B}" dt="2025-03-27T19:16:13.042" v="144" actId="6549"/>
          <ac:spMkLst>
            <pc:docMk/>
            <pc:sldMk cId="3861351825" sldId="461"/>
            <ac:spMk id="2" creationId="{11E64B66-11C8-A395-C9F1-1FDBAC9DCFB2}"/>
          </ac:spMkLst>
        </pc:spChg>
        <pc:spChg chg="mod">
          <ac:chgData name="Andrew Coulson" userId="c8c65609029ae322" providerId="LiveId" clId="{62EA7DB1-6409-482C-BD6A-73C43234772B}" dt="2025-03-27T19:17:04.804" v="146" actId="20577"/>
          <ac:spMkLst>
            <pc:docMk/>
            <pc:sldMk cId="3861351825" sldId="461"/>
            <ac:spMk id="3" creationId="{27C8AAAB-F38F-E302-5FF3-CD2B85318E4A}"/>
          </ac:spMkLst>
        </pc:spChg>
      </pc:sldChg>
      <pc:sldChg chg="modSp mod modNotesTx">
        <pc:chgData name="Andrew Coulson" userId="c8c65609029ae322" providerId="LiveId" clId="{62EA7DB1-6409-482C-BD6A-73C43234772B}" dt="2025-03-27T19:19:31.371" v="168" actId="6549"/>
        <pc:sldMkLst>
          <pc:docMk/>
          <pc:sldMk cId="2172930270" sldId="463"/>
        </pc:sldMkLst>
        <pc:spChg chg="mod">
          <ac:chgData name="Andrew Coulson" userId="c8c65609029ae322" providerId="LiveId" clId="{62EA7DB1-6409-482C-BD6A-73C43234772B}" dt="2025-03-27T19:18:16.184" v="152" actId="20577"/>
          <ac:spMkLst>
            <pc:docMk/>
            <pc:sldMk cId="2172930270" sldId="463"/>
            <ac:spMk id="2" creationId="{0F898FDB-20A9-55E8-0E13-4508C85385A1}"/>
          </ac:spMkLst>
        </pc:spChg>
        <pc:spChg chg="mod">
          <ac:chgData name="Andrew Coulson" userId="c8c65609029ae322" providerId="LiveId" clId="{62EA7DB1-6409-482C-BD6A-73C43234772B}" dt="2025-03-27T19:19:07.893" v="166" actId="20577"/>
          <ac:spMkLst>
            <pc:docMk/>
            <pc:sldMk cId="2172930270" sldId="463"/>
            <ac:spMk id="3" creationId="{63DE83D0-C3A7-EA72-6611-AED9FFBB4E3B}"/>
          </ac:spMkLst>
        </pc:spChg>
      </pc:sldChg>
      <pc:sldChg chg="modSp mod modNotesTx">
        <pc:chgData name="Andrew Coulson" userId="c8c65609029ae322" providerId="LiveId" clId="{62EA7DB1-6409-482C-BD6A-73C43234772B}" dt="2025-03-27T19:22:32.532" v="194" actId="20577"/>
        <pc:sldMkLst>
          <pc:docMk/>
          <pc:sldMk cId="4147637694" sldId="464"/>
        </pc:sldMkLst>
        <pc:spChg chg="mod">
          <ac:chgData name="Andrew Coulson" userId="c8c65609029ae322" providerId="LiveId" clId="{62EA7DB1-6409-482C-BD6A-73C43234772B}" dt="2025-03-27T19:21:34.012" v="185"/>
          <ac:spMkLst>
            <pc:docMk/>
            <pc:sldMk cId="4147637694" sldId="464"/>
            <ac:spMk id="2" creationId="{547BB3EE-AA95-9AB3-5A2E-F40070A4D99B}"/>
          </ac:spMkLst>
        </pc:spChg>
        <pc:spChg chg="mod">
          <ac:chgData name="Andrew Coulson" userId="c8c65609029ae322" providerId="LiveId" clId="{62EA7DB1-6409-482C-BD6A-73C43234772B}" dt="2025-03-27T19:22:32.532" v="194" actId="20577"/>
          <ac:spMkLst>
            <pc:docMk/>
            <pc:sldMk cId="4147637694" sldId="464"/>
            <ac:spMk id="3" creationId="{63B98F63-EFF6-E934-D3D5-F9E3996E4F3B}"/>
          </ac:spMkLst>
        </pc:spChg>
      </pc:sldChg>
      <pc:sldChg chg="modSp mod">
        <pc:chgData name="Andrew Coulson" userId="c8c65609029ae322" providerId="LiveId" clId="{62EA7DB1-6409-482C-BD6A-73C43234772B}" dt="2025-03-27T19:08:53.285" v="121" actId="6549"/>
        <pc:sldMkLst>
          <pc:docMk/>
          <pc:sldMk cId="433338421" sldId="465"/>
        </pc:sldMkLst>
        <pc:spChg chg="mod">
          <ac:chgData name="Andrew Coulson" userId="c8c65609029ae322" providerId="LiveId" clId="{62EA7DB1-6409-482C-BD6A-73C43234772B}" dt="2025-03-27T19:08:53.285" v="121" actId="6549"/>
          <ac:spMkLst>
            <pc:docMk/>
            <pc:sldMk cId="433338421" sldId="465"/>
            <ac:spMk id="3" creationId="{677DF4CF-70DF-236F-0215-A4B81755F8E2}"/>
          </ac:spMkLst>
        </pc:spChg>
        <pc:spChg chg="mod">
          <ac:chgData name="Andrew Coulson" userId="c8c65609029ae322" providerId="LiveId" clId="{62EA7DB1-6409-482C-BD6A-73C43234772B}" dt="2025-03-27T19:08:02.486" v="120" actId="20577"/>
          <ac:spMkLst>
            <pc:docMk/>
            <pc:sldMk cId="433338421" sldId="465"/>
            <ac:spMk id="11" creationId="{43657179-3EFF-70AF-AA41-99351F5477E1}"/>
          </ac:spMkLst>
        </pc:spChg>
      </pc:sldChg>
      <pc:sldChg chg="modSp mod">
        <pc:chgData name="Andrew Coulson" userId="c8c65609029ae322" providerId="LiveId" clId="{62EA7DB1-6409-482C-BD6A-73C43234772B}" dt="2025-03-27T19:23:36.249" v="195" actId="20577"/>
        <pc:sldMkLst>
          <pc:docMk/>
          <pc:sldMk cId="4249198831" sldId="466"/>
        </pc:sldMkLst>
        <pc:spChg chg="mod">
          <ac:chgData name="Andrew Coulson" userId="c8c65609029ae322" providerId="LiveId" clId="{62EA7DB1-6409-482C-BD6A-73C43234772B}" dt="2025-03-27T19:23:36.249" v="195" actId="20577"/>
          <ac:spMkLst>
            <pc:docMk/>
            <pc:sldMk cId="4249198831" sldId="466"/>
            <ac:spMk id="3" creationId="{71638DB1-E9B0-04C2-7001-7C3ECBC74615}"/>
          </ac:spMkLst>
        </pc:spChg>
      </pc:sldChg>
      <pc:sldChg chg="modSp mod">
        <pc:chgData name="Andrew Coulson" userId="c8c65609029ae322" providerId="LiveId" clId="{62EA7DB1-6409-482C-BD6A-73C43234772B}" dt="2025-03-27T19:26:08.531" v="205" actId="1076"/>
        <pc:sldMkLst>
          <pc:docMk/>
          <pc:sldMk cId="1344538771" sldId="467"/>
        </pc:sldMkLst>
        <pc:spChg chg="mod">
          <ac:chgData name="Andrew Coulson" userId="c8c65609029ae322" providerId="LiveId" clId="{62EA7DB1-6409-482C-BD6A-73C43234772B}" dt="2025-03-27T19:24:39.747" v="203" actId="20577"/>
          <ac:spMkLst>
            <pc:docMk/>
            <pc:sldMk cId="1344538771" sldId="467"/>
            <ac:spMk id="3" creationId="{C69B3CF4-0596-2936-9351-BD130A676A7C}"/>
          </ac:spMkLst>
        </pc:spChg>
        <pc:spChg chg="mod">
          <ac:chgData name="Andrew Coulson" userId="c8c65609029ae322" providerId="LiveId" clId="{62EA7DB1-6409-482C-BD6A-73C43234772B}" dt="2025-03-27T19:26:08.531" v="205" actId="1076"/>
          <ac:spMkLst>
            <pc:docMk/>
            <pc:sldMk cId="1344538771" sldId="467"/>
            <ac:spMk id="5" creationId="{5B1069EE-9929-095C-A229-F35D09EFC22A}"/>
          </ac:spMkLst>
        </pc:spChg>
      </pc:sldChg>
      <pc:sldChg chg="modSp mod modNotesTx">
        <pc:chgData name="Andrew Coulson" userId="c8c65609029ae322" providerId="LiveId" clId="{62EA7DB1-6409-482C-BD6A-73C43234772B}" dt="2025-03-28T14:05:10.214" v="217" actId="20577"/>
        <pc:sldMkLst>
          <pc:docMk/>
          <pc:sldMk cId="978015890" sldId="469"/>
        </pc:sldMkLst>
        <pc:spChg chg="mod">
          <ac:chgData name="Andrew Coulson" userId="c8c65609029ae322" providerId="LiveId" clId="{62EA7DB1-6409-482C-BD6A-73C43234772B}" dt="2025-03-28T14:05:10.214" v="217" actId="20577"/>
          <ac:spMkLst>
            <pc:docMk/>
            <pc:sldMk cId="978015890" sldId="469"/>
            <ac:spMk id="4" creationId="{AA339BA7-1D4A-6290-0F5F-AD885D299FCA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7B394A5-FD1F-430F-BB3A-F7878AC293E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3CE605-DAD4-4C64-BE6E-BE3D8E5504A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699187-58AF-4D6B-8526-D5C98A6AF82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79C45C6D-DBFC-4B67-A8DE-9C2360ACC98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5318220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97C0424-39BA-4205-9510-7D8372B40FA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0861BC-4E89-4909-9F41-7A6E20183733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5B25F150-DB0B-4758-AFA9-222A6E446235}" type="datetimeFigureOut">
              <a:rPr lang="en-US" altLang="en-US"/>
              <a:pPr>
                <a:defRPr/>
              </a:pPr>
              <a:t>3/28/2025</a:t>
            </a:fld>
            <a:endParaRPr lang="en-US" alt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D5B20C51-CC4D-4C34-9C63-92F50CE02E9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DAC138B7-E2A5-4B5D-ADC2-E53A511B52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A61A1A-4481-471C-A253-BE997586AA0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C0DDD9-A1C6-46BA-89ED-AF0DD26726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3B16354E-6974-4833-AB87-3220A0835E8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7675800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ts val="6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Overview of the session's goals for optimizing CPU inference.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Algorithmic optimizations: linear quantization and network pruning.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Matrix multiplication optimizations: loop tiling, reordering, unrolling, and multi-threading.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SIMD acceleration techniques using Arm CPU features like Neon, SVE, and I8MM for increased data parallelism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Combining these techniques with </a:t>
            </a:r>
            <a:r>
              <a:rPr lang="en-GB" dirty="0" err="1"/>
              <a:t>Kleidi</a:t>
            </a:r>
            <a:r>
              <a:rPr lang="en-GB" dirty="0"/>
              <a:t> micro-kernel a low-level operator library for maximum performance.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390551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The transformer architecture underpins modern natural language processing (NLP).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Large language models (LLMs) typically use decoder-only transformers.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Tokenization converts text into numerical representations for model processing.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Training involves pre-training on large text corpora and supervised fine-tuning for alignment.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Generation stages include prefill, KV caching, and decoding.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11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00555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Tokenization converts text into a sequence of embeddings for neural network processing.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Word-based tokenization splits text into words but struggles with unseen vocabulary.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Character-based tokenization avoids out-of-vocabulary issues but increases sequence length.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 err="1"/>
              <a:t>Subword</a:t>
            </a:r>
            <a:r>
              <a:rPr lang="en-GB" dirty="0"/>
              <a:t> tokenization, like Byte-Pair Encoding and </a:t>
            </a:r>
            <a:r>
              <a:rPr lang="en-GB" dirty="0" err="1"/>
              <a:t>WordPiece</a:t>
            </a:r>
            <a:r>
              <a:rPr lang="en-GB" dirty="0"/>
              <a:t>, balances efficiency and vocabulary size.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The encoding process normalizes text, splits into meaningful units, maps tokens to indices, and embeds them into vector space.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12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686532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Pretraining uses next-word prediction as an objective, minimizing cross-entropy loss.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The model is trained on large text corpora in an autoregressive fashion.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Large-scale training requires thousands of GPUs/TPUs and weeks of compute time.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The model learns both useful patterns and biases present in the dataset.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Pretraining does not guarantee alignment with human intent and may generate misleading or incorrect outputs.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13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285600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After pretraining, models are fine-tuned on high-quality human-annotated datasets.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The goal is to improve task-specific performance and align outputs with human intent.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The loss function remains cross-entropy but is applied selectively to responses.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Fine-tuning reduces factual errors, improves coherence, and encourages safer responses.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It helps mitigate biases from pretraining and improves performance on benchmarks.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14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632643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Reinforcement learning from human feedback (RLHF) aligns model outputs with user preferences.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Reward </a:t>
            </a:r>
            <a:r>
              <a:rPr lang="en-GB" dirty="0" err="1"/>
              <a:t>modeling</a:t>
            </a:r>
            <a:r>
              <a:rPr lang="en-GB" dirty="0"/>
              <a:t> is trained using human preference data to score responses.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Policy optimization uses proximal policy optimization (PPO) to refine responses.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Ensures responses align with human values while maintaining fluency.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Produces gradients that update the model to generate more user-preferred responses.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15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814126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899730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Decoding generates new tokens sequentially, using previously computed key-value (KV) pairs for efficiency.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Each step in the decoding process produces a probability distribution over possible next tokens.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KV caching stores previously computed attention values to avoid redundant computations.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This method significantly improves inference efficiency by reducing the need to recompute attention inputs for each new token.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17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404614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Transformers unify AI architectures, making them the dominant model for NLP and other domains.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Key transformer innovations include self-attention, residual connections, feedforward networks, and positional encodings.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Training large language models (LLMs) involves multiple stages: pretraining, supervised fine-tuning, and reinforcement learning from human feedback (RLHF).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Efficient inference relies on a two-stage process: the prefill stage and the decoding stage.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KV caching enhances decoding speed by minimizing redundant computation.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18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943110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Early AI (1950s–1990s) focused on symbolic reasoning and classical machine learning methods like </a:t>
            </a:r>
            <a:r>
              <a:rPr lang="en-GB" dirty="0" err="1"/>
              <a:t>perceptrons</a:t>
            </a:r>
            <a:r>
              <a:rPr lang="en-GB" dirty="0"/>
              <a:t>, backpropagation, and support vector machines.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The rise of deep learning (2000s–2010s) saw breakthroughs like </a:t>
            </a:r>
            <a:r>
              <a:rPr lang="en-GB" dirty="0" err="1"/>
              <a:t>AlexNet</a:t>
            </a:r>
            <a:r>
              <a:rPr lang="en-GB" dirty="0"/>
              <a:t>, VGG, and </a:t>
            </a:r>
            <a:r>
              <a:rPr lang="en-GB" dirty="0" err="1"/>
              <a:t>ResNet</a:t>
            </a:r>
            <a:r>
              <a:rPr lang="en-GB" dirty="0"/>
              <a:t>, which enabled much deeper neural networks.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The 2010s onward marked the unification of architectures, with transformers revolutionizing NLP and vision models, and diffusion models pushing generative AI forward.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947027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Transformers have become the dominant architecture for modern AI applications.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They outperform traditional models due to their ability to model long-range dependencies without inductive biases.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They are highly parallelizable, making them efficient for large-scale training.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Key innovations include self-attention, residual connections, layer normalization, and positional encodings.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866839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Residual connections help stabilize training by improving gradient flow in deep models.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They prevent vanishing gradients by allowing direct information flow through identity mappings.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They accelerate convergence by keeping gradients well-behaved, leading to faster training.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They help models refine rather than overwrite learned representations, improving learning efficiency.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871676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Layer normalization stabilizes activations and improves training efficiency.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It normalizes inputs to prevent unstable gradients and improve training dynamics.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It ensures well-scaled gradients during backpropagation, preventing gradient explosion or vanishing.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Unlike batch normalization, layer norm works well with variable-length sequences, making it ideal for transformers.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684699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Recurrent Neural Networks (RNNs) process sequential data like text, audio, and video.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Backpropagation through time (BPTT) enables training but suffers from vanishing and exploding gradients.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RNNs struggle with long-range dependencies, limiting their ability to capture long-term relationships.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They are difficult to parallelize, making them inefficient for large-scale models.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294612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Self-attention allows models to compute dependencies between all elements in a sequence simultaneously.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Queries, keys, and values are used to compute scaled dot-product attention, determining relevance between elements.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It enables more flexible </a:t>
            </a:r>
            <a:r>
              <a:rPr lang="en-GB" dirty="0" err="1"/>
              <a:t>modeling</a:t>
            </a:r>
            <a:r>
              <a:rPr lang="en-GB" dirty="0"/>
              <a:t> of dependencies compared to RNNs but has quadratic space complexity.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Unlike RNNs, self-attention does not inherently capture the order of data, requiring positional encodings.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935376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Feedforward networks introduce non-linearity and enhance feature learning in transformers.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They process token-wise representations independently, making them efficient for large-scale models.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The activation function, typically </a:t>
            </a:r>
            <a:r>
              <a:rPr lang="en-GB" dirty="0" err="1"/>
              <a:t>GeLU</a:t>
            </a:r>
            <a:r>
              <a:rPr lang="en-GB" dirty="0"/>
              <a:t>, introduces non-linearity to enable complex feature extraction.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Feedforward networks enhance hierarchical learning beyond self-attention.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They operate independently on each position, allowing efficient parallelization.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123970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Transformers lack inherent sequence order information, unlike RNNs.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Positional encodings introduce order awareness into self-attention.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The encoding function captures relative and absolute positioning to help the model understand long-range dependencies.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Smooth variations in positional encodings improve generalization to unseen sequences.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They do not require additional trainable parameters, making them computationally efficient.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10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216128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8.sv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1AB4B55-060F-BB7C-707C-BC52EA56FB5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" y="-1"/>
            <a:ext cx="12191999" cy="6858001"/>
          </a:xfrm>
          <a:prstGeom prst="rect">
            <a:avLst/>
          </a:prstGeom>
        </p:spPr>
      </p:pic>
      <p:sp>
        <p:nvSpPr>
          <p:cNvPr id="3" name="Text Placeholder 28">
            <a:extLst>
              <a:ext uri="{FF2B5EF4-FFF2-40B4-BE49-F238E27FC236}">
                <a16:creationId xmlns:a16="http://schemas.microsoft.com/office/drawing/2014/main" id="{5B52BF8D-E158-ED3C-F83E-8ADB787A9B6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624" y="5523753"/>
            <a:ext cx="4264272" cy="295077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4" name="Text Placeholder 28">
            <a:extLst>
              <a:ext uri="{FF2B5EF4-FFF2-40B4-BE49-F238E27FC236}">
                <a16:creationId xmlns:a16="http://schemas.microsoft.com/office/drawing/2014/main" id="{394BE803-3A53-9DD7-8C4D-BE54366D24F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8624" y="5833633"/>
            <a:ext cx="4264272" cy="301109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6A6BA01-5647-C911-2D6F-EA1B5776D3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64FD42E4-6767-D4AE-8D21-E0B19801A4A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sp>
        <p:nvSpPr>
          <p:cNvPr id="9" name="TextBox 20">
            <a:extLst>
              <a:ext uri="{FF2B5EF4-FFF2-40B4-BE49-F238E27FC236}">
                <a16:creationId xmlns:a16="http://schemas.microsoft.com/office/drawing/2014/main" id="{65FD54C8-30E0-092E-F3F7-D923E5082298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1DEB12F-91E9-DAC5-FBA6-F59334F7F67D}"/>
              </a:ext>
            </a:extLst>
          </p:cNvPr>
          <p:cNvCxnSpPr>
            <a:cxnSpLocks/>
          </p:cNvCxnSpPr>
          <p:nvPr userDrawn="1"/>
        </p:nvCxnSpPr>
        <p:spPr>
          <a:xfrm>
            <a:off x="417443" y="5543631"/>
            <a:ext cx="0" cy="581172"/>
          </a:xfrm>
          <a:prstGeom prst="line">
            <a:avLst/>
          </a:prstGeom>
          <a:ln w="12700">
            <a:solidFill>
              <a:srgbClr val="00C1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F071B41C-1A24-A635-FA1A-9F8F68EDD53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14" name="TextBox 20">
            <a:extLst>
              <a:ext uri="{FF2B5EF4-FFF2-40B4-BE49-F238E27FC236}">
                <a16:creationId xmlns:a16="http://schemas.microsoft.com/office/drawing/2014/main" id="{BC02F8D1-4809-5534-8DA7-251CC8B5FC94}"/>
              </a:ext>
            </a:extLst>
          </p:cNvPr>
          <p:cNvSpPr txBox="1">
            <a:spLocks noChangeArrowheads="1"/>
          </p:cNvSpPr>
          <p:nvPr userDrawn="1"/>
        </p:nvSpPr>
        <p:spPr bwMode="auto">
          <a:xfrm rot="16200000">
            <a:off x="11253652" y="5695788"/>
            <a:ext cx="1573278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sz="1000" b="0" i="0" dirty="0">
                <a:solidFill>
                  <a:srgbClr val="D1D2D3"/>
                </a:solidFill>
                <a:effectLst/>
                <a:latin typeface="+mn-lt"/>
              </a:rPr>
              <a:t>AI-generated image</a:t>
            </a:r>
            <a:endParaRPr lang="en-US" altLang="en-US" sz="1000" dirty="0">
              <a:solidFill>
                <a:schemeClr val="bg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928636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3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2A299D77-EA97-CE42-9CAA-4C84832F264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356230" y="0"/>
            <a:ext cx="6835769" cy="6858000"/>
          </a:xfrm>
          <a:prstGeom prst="rect">
            <a:avLst/>
          </a:prstGeom>
        </p:spPr>
      </p:pic>
      <p:sp>
        <p:nvSpPr>
          <p:cNvPr id="12" name="TextBox 20">
            <a:extLst>
              <a:ext uri="{FF2B5EF4-FFF2-40B4-BE49-F238E27FC236}">
                <a16:creationId xmlns:a16="http://schemas.microsoft.com/office/drawing/2014/main" id="{CC996240-7E12-F548-AD0D-F8FB96331F4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6334779-F2E3-2947-AB96-C7B474D6B1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1060ECE6-53F5-A24F-86B7-E2939773DD3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17" name="Picture 16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475B06F1-14B8-6B48-A594-FDB96BCF41B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3779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6_Section Divider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D07803EC-F0AE-DC4A-A429-41D8DD50D7E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356230" y="0"/>
            <a:ext cx="6835769" cy="6857999"/>
          </a:xfrm>
          <a:prstGeom prst="rect">
            <a:avLst/>
          </a:prstGeom>
        </p:spPr>
      </p:pic>
      <p:sp>
        <p:nvSpPr>
          <p:cNvPr id="2" name="TextBox 20">
            <a:extLst>
              <a:ext uri="{FF2B5EF4-FFF2-40B4-BE49-F238E27FC236}">
                <a16:creationId xmlns:a16="http://schemas.microsoft.com/office/drawing/2014/main" id="{6CBE02A7-EA26-23DB-58E4-E78CD105487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23A370-A92B-54C6-980D-406B2EE17C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E7FF7030-A64B-2842-8A77-3EB354B9D9B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6" name="Picture 5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1A3DA53E-053D-C94E-3938-BC2E15E9142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0954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7_Section Divider slide">
    <p:bg>
      <p:bgPr>
        <a:gradFill>
          <a:gsLst>
            <a:gs pos="100000">
              <a:schemeClr val="accent2"/>
            </a:gs>
            <a:gs pos="21000">
              <a:srgbClr val="00C1DE"/>
            </a:gs>
            <a:gs pos="49000">
              <a:schemeClr val="accent1"/>
            </a:gs>
          </a:gsLst>
          <a:lin ang="7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20">
            <a:extLst>
              <a:ext uri="{FF2B5EF4-FFF2-40B4-BE49-F238E27FC236}">
                <a16:creationId xmlns:a16="http://schemas.microsoft.com/office/drawing/2014/main" id="{C897E447-8D49-F64E-96E2-E84DFE56298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A06FA327-5400-394E-B4AE-123F66979F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132154D4-1182-DC4A-B9F9-3D973CBC84A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15" name="Picture 14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E6B164D8-593E-4E49-A224-1AA496608BB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7B3BB7BF-91BC-31FE-28B5-3FF67809DE4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5356230" y="0"/>
            <a:ext cx="68357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8317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Section Divider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Background pattern&#10;&#10;Description automatically generated">
            <a:extLst>
              <a:ext uri="{FF2B5EF4-FFF2-40B4-BE49-F238E27FC236}">
                <a16:creationId xmlns:a16="http://schemas.microsoft.com/office/drawing/2014/main" id="{31CA647C-0297-2248-9EC4-C59D9E7C394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700" y="287581"/>
            <a:ext cx="11658600" cy="6341819"/>
          </a:xfrm>
          <a:prstGeom prst="rect">
            <a:avLst/>
          </a:prstGeom>
        </p:spPr>
      </p:pic>
      <p:sp>
        <p:nvSpPr>
          <p:cNvPr id="12" name="TextBox 20">
            <a:extLst>
              <a:ext uri="{FF2B5EF4-FFF2-40B4-BE49-F238E27FC236}">
                <a16:creationId xmlns:a16="http://schemas.microsoft.com/office/drawing/2014/main" id="{714AEDC0-A33B-F940-A840-6EE803459EFF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F460B914-698E-8E44-851B-26EF10C37B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1139BE0C-30D8-5E4A-AADA-9C76A8138DE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15" name="Picture 14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A64E8E06-C0AC-F149-A17F-960EB7414B2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7992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1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1321ADCF-9532-6E4F-9169-2B103CECC5D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700" y="287581"/>
            <a:ext cx="11658600" cy="6341819"/>
          </a:xfrm>
          <a:prstGeom prst="rect">
            <a:avLst/>
          </a:prstGeom>
        </p:spPr>
      </p:pic>
      <p:pic>
        <p:nvPicPr>
          <p:cNvPr id="8" name="Picture 7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92C6B5BA-D902-3D48-BDB2-127DD901643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12" name="TextBox 20">
            <a:extLst>
              <a:ext uri="{FF2B5EF4-FFF2-40B4-BE49-F238E27FC236}">
                <a16:creationId xmlns:a16="http://schemas.microsoft.com/office/drawing/2014/main" id="{CC996240-7E12-F548-AD0D-F8FB96331F4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6334779-F2E3-2947-AB96-C7B474D6B1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1060ECE6-53F5-A24F-86B7-E2939773DD3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934547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4_Title Slide">
    <p:bg>
      <p:bgPr>
        <a:gradFill>
          <a:gsLst>
            <a:gs pos="100000">
              <a:schemeClr val="accent2"/>
            </a:gs>
            <a:gs pos="21000">
              <a:srgbClr val="00C1DE"/>
            </a:gs>
            <a:gs pos="49000">
              <a:schemeClr val="accent1"/>
            </a:gs>
          </a:gsLst>
          <a:lin ang="7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1321ADCF-9532-6E4F-9169-2B103CECC5D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700" y="287581"/>
            <a:ext cx="11658600" cy="6341819"/>
          </a:xfrm>
          <a:prstGeom prst="rect">
            <a:avLst/>
          </a:prstGeom>
        </p:spPr>
      </p:pic>
      <p:pic>
        <p:nvPicPr>
          <p:cNvPr id="8" name="Picture 7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92C6B5BA-D902-3D48-BDB2-127DD901643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12" name="TextBox 20">
            <a:extLst>
              <a:ext uri="{FF2B5EF4-FFF2-40B4-BE49-F238E27FC236}">
                <a16:creationId xmlns:a16="http://schemas.microsoft.com/office/drawing/2014/main" id="{CC996240-7E12-F548-AD0D-F8FB96331F4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6334779-F2E3-2947-AB96-C7B474D6B1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1060ECE6-53F5-A24F-86B7-E2939773DD3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8402474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8_Section Divider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ckground pattern&#10;&#10;Description automatically generated">
            <a:extLst>
              <a:ext uri="{FF2B5EF4-FFF2-40B4-BE49-F238E27FC236}">
                <a16:creationId xmlns:a16="http://schemas.microsoft.com/office/drawing/2014/main" id="{604AF1EA-FE1C-3F4A-A7A0-4F551C29E8E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4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700" y="287581"/>
            <a:ext cx="11658600" cy="6341819"/>
          </a:xfrm>
          <a:prstGeom prst="rect">
            <a:avLst/>
          </a:prstGeom>
          <a:noFill/>
        </p:spPr>
      </p:pic>
      <p:sp>
        <p:nvSpPr>
          <p:cNvPr id="6" name="TextBox 20">
            <a:extLst>
              <a:ext uri="{FF2B5EF4-FFF2-40B4-BE49-F238E27FC236}">
                <a16:creationId xmlns:a16="http://schemas.microsoft.com/office/drawing/2014/main" id="{3CF78C79-90BA-5869-FBC4-1C0023B4AF95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D862E9D-D706-B759-FC9C-A2B692BCFE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F5B772A6-6BC3-12BE-D0AB-6F252BD5006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10" name="Picture 9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51E57CBB-3902-9A28-E8CE-F513E89A7F2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4917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Section Divider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EF3C97BB-9939-B347-8FA3-7462E2FE434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56230" y="0"/>
            <a:ext cx="6835770" cy="6858000"/>
          </a:xfrm>
          <a:prstGeom prst="rect">
            <a:avLst/>
          </a:prstGeom>
        </p:spPr>
      </p:pic>
      <p:sp>
        <p:nvSpPr>
          <p:cNvPr id="12" name="TextBox 20">
            <a:extLst>
              <a:ext uri="{FF2B5EF4-FFF2-40B4-BE49-F238E27FC236}">
                <a16:creationId xmlns:a16="http://schemas.microsoft.com/office/drawing/2014/main" id="{714AEDC0-A33B-F940-A840-6EE803459EFF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F460B914-698E-8E44-851B-26EF10C37B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1139BE0C-30D8-5E4A-AADA-9C76A8138DE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15" name="Picture 14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A64E8E06-C0AC-F149-A17F-960EB7414B2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67814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2A299D77-EA97-CE42-9CAA-4C84832F264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56230" y="0"/>
            <a:ext cx="6835770" cy="6858000"/>
          </a:xfrm>
          <a:prstGeom prst="rect">
            <a:avLst/>
          </a:prstGeom>
        </p:spPr>
      </p:pic>
      <p:sp>
        <p:nvSpPr>
          <p:cNvPr id="12" name="TextBox 20">
            <a:extLst>
              <a:ext uri="{FF2B5EF4-FFF2-40B4-BE49-F238E27FC236}">
                <a16:creationId xmlns:a16="http://schemas.microsoft.com/office/drawing/2014/main" id="{CC996240-7E12-F548-AD0D-F8FB96331F4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6334779-F2E3-2947-AB96-C7B474D6B1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1060ECE6-53F5-A24F-86B7-E2939773DD3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17" name="Picture 16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475B06F1-14B8-6B48-A594-FDB96BCF41B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72734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_Title Slide">
    <p:bg>
      <p:bgPr>
        <a:gradFill>
          <a:gsLst>
            <a:gs pos="100000">
              <a:schemeClr val="accent2"/>
            </a:gs>
            <a:gs pos="21000">
              <a:srgbClr val="00C1DE"/>
            </a:gs>
            <a:gs pos="49000">
              <a:schemeClr val="accent1"/>
            </a:gs>
          </a:gsLst>
          <a:lin ang="7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2A299D77-EA97-CE42-9CAA-4C84832F264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56230" y="0"/>
            <a:ext cx="6835770" cy="6858000"/>
          </a:xfrm>
          <a:prstGeom prst="rect">
            <a:avLst/>
          </a:prstGeom>
        </p:spPr>
      </p:pic>
      <p:sp>
        <p:nvSpPr>
          <p:cNvPr id="12" name="TextBox 20">
            <a:extLst>
              <a:ext uri="{FF2B5EF4-FFF2-40B4-BE49-F238E27FC236}">
                <a16:creationId xmlns:a16="http://schemas.microsoft.com/office/drawing/2014/main" id="{CC996240-7E12-F548-AD0D-F8FB96331F4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6334779-F2E3-2947-AB96-C7B474D6B1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1060ECE6-53F5-A24F-86B7-E2939773DD3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17" name="Picture 16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475B06F1-14B8-6B48-A594-FDB96BCF41B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9888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0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D0C364A-6D9D-BE47-B4F5-C79411B004C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49" r="149"/>
          <a:stretch/>
        </p:blipFill>
        <p:spPr>
          <a:xfrm>
            <a:off x="0" y="-1"/>
            <a:ext cx="12191999" cy="6878430"/>
          </a:xfrm>
          <a:prstGeom prst="rect">
            <a:avLst/>
          </a:prstGeom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624" y="5523753"/>
            <a:ext cx="4264272" cy="295077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8624" y="5833633"/>
            <a:ext cx="4264272" cy="301109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B82DC592-EAC9-634F-9EE1-EDC89A2624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200936EE-7EE0-D441-851D-618ACC029F6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sp>
        <p:nvSpPr>
          <p:cNvPr id="13" name="TextBox 20">
            <a:extLst>
              <a:ext uri="{FF2B5EF4-FFF2-40B4-BE49-F238E27FC236}">
                <a16:creationId xmlns:a16="http://schemas.microsoft.com/office/drawing/2014/main" id="{3292D234-E25F-7F41-ABB8-C75FCF5CD52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FF50941-4230-974A-977D-8F6D313B8AEF}"/>
              </a:ext>
            </a:extLst>
          </p:cNvPr>
          <p:cNvCxnSpPr>
            <a:cxnSpLocks/>
          </p:cNvCxnSpPr>
          <p:nvPr userDrawn="1"/>
        </p:nvCxnSpPr>
        <p:spPr>
          <a:xfrm>
            <a:off x="417443" y="5543631"/>
            <a:ext cx="0" cy="581172"/>
          </a:xfrm>
          <a:prstGeom prst="line">
            <a:avLst/>
          </a:prstGeom>
          <a:ln w="12700">
            <a:solidFill>
              <a:srgbClr val="00C1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2A4FA427-EB3E-3449-943F-CB3DAB3EB8D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79326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Section Divider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D07803EC-F0AE-DC4A-A429-41D8DD50D7E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356230" y="0"/>
            <a:ext cx="6835769" cy="6858000"/>
          </a:xfrm>
          <a:prstGeom prst="rect">
            <a:avLst/>
          </a:prstGeom>
        </p:spPr>
      </p:pic>
      <p:sp>
        <p:nvSpPr>
          <p:cNvPr id="6" name="TextBox 20">
            <a:extLst>
              <a:ext uri="{FF2B5EF4-FFF2-40B4-BE49-F238E27FC236}">
                <a16:creationId xmlns:a16="http://schemas.microsoft.com/office/drawing/2014/main" id="{22C4DAF5-FB2E-B028-5256-CC2FDFC9EEE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DEB6E97-EDDF-2A96-074F-18BB6384B2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C2225AAB-54E0-EAE0-0840-093AB2F5C3D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10" name="Picture 9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724A7481-3CA6-7994-9B9F-FAAD68B5E81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04195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2_Section Divider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6F5B06E-F6A0-3B43-AD64-568F71E2419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12" name="TextBox 20">
            <a:extLst>
              <a:ext uri="{FF2B5EF4-FFF2-40B4-BE49-F238E27FC236}">
                <a16:creationId xmlns:a16="http://schemas.microsoft.com/office/drawing/2014/main" id="{714AEDC0-A33B-F940-A840-6EE803459EFF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F460B914-698E-8E44-851B-26EF10C37B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1139BE0C-30D8-5E4A-AADA-9C76A8138DE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15" name="Picture 14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A64E8E06-C0AC-F149-A17F-960EB7414B2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78520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3223CC0-C7A1-BC40-9A1F-09EBC27A25E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12" name="TextBox 20">
            <a:extLst>
              <a:ext uri="{FF2B5EF4-FFF2-40B4-BE49-F238E27FC236}">
                <a16:creationId xmlns:a16="http://schemas.microsoft.com/office/drawing/2014/main" id="{CC996240-7E12-F548-AD0D-F8FB96331F4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6334779-F2E3-2947-AB96-C7B474D6B1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1060ECE6-53F5-A24F-86B7-E2939773DD3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17" name="Picture 16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475B06F1-14B8-6B48-A594-FDB96BCF41B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71158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_Title Slide">
    <p:bg>
      <p:bgPr>
        <a:gradFill>
          <a:gsLst>
            <a:gs pos="100000">
              <a:schemeClr val="accent2"/>
            </a:gs>
            <a:gs pos="21000">
              <a:srgbClr val="00C1DE"/>
            </a:gs>
            <a:gs pos="49000">
              <a:schemeClr val="accent1"/>
            </a:gs>
          </a:gsLst>
          <a:lin ang="7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3223CC0-C7A1-BC40-9A1F-09EBC27A25E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12" name="TextBox 20">
            <a:extLst>
              <a:ext uri="{FF2B5EF4-FFF2-40B4-BE49-F238E27FC236}">
                <a16:creationId xmlns:a16="http://schemas.microsoft.com/office/drawing/2014/main" id="{CC996240-7E12-F548-AD0D-F8FB96331F4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6334779-F2E3-2947-AB96-C7B474D6B1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1060ECE6-53F5-A24F-86B7-E2939773DD3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17" name="Picture 16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475B06F1-14B8-6B48-A594-FDB96BCF41B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83754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4_Section Divider slide">
    <p:bg>
      <p:bgPr>
        <a:solidFill>
          <a:srgbClr val="FF69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3353FD8-3FBF-E340-8B41-D553C61637D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4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2" name="TextBox 20">
            <a:extLst>
              <a:ext uri="{FF2B5EF4-FFF2-40B4-BE49-F238E27FC236}">
                <a16:creationId xmlns:a16="http://schemas.microsoft.com/office/drawing/2014/main" id="{848AE1EF-8720-A960-1DEC-CD949844D70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CF3DE6B-FA5F-2139-2D6E-5F4666CD27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F2817E7A-3D17-D0A0-461E-12CC777B828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5" name="Picture 4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08A3629F-5EE6-F850-E161-2CD448E2F6F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80996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6250"/>
            <a:ext cx="11233150" cy="654760"/>
          </a:xfrm>
        </p:spPr>
        <p:txBody>
          <a:bodyPr anchor="t"/>
          <a:lstStyle>
            <a:lvl1pPr>
              <a:defRPr b="0"/>
            </a:lvl1pPr>
          </a:lstStyle>
          <a:p>
            <a:r>
              <a:rPr lang="en-US" dirty="0"/>
              <a:t>Click to Edit Title Style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479425" y="1171111"/>
            <a:ext cx="11233150" cy="4948335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400">
                <a:solidFill>
                  <a:schemeClr val="tx2"/>
                </a:solidFill>
              </a:defRPr>
            </a:lvl1pPr>
            <a:lvl2pPr marL="672783">
              <a:lnSpc>
                <a:spcPct val="100000"/>
              </a:lnSpc>
              <a:spcAft>
                <a:spcPts val="0"/>
              </a:spcAft>
              <a:defRPr sz="2000">
                <a:solidFill>
                  <a:schemeClr val="tx2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defRPr sz="1800">
                <a:solidFill>
                  <a:schemeClr val="tx2"/>
                </a:solidFill>
              </a:defRPr>
            </a:lvl3pPr>
            <a:lvl4pPr marL="1293178">
              <a:lnSpc>
                <a:spcPct val="100000"/>
              </a:lnSpc>
              <a:spcAft>
                <a:spcPts val="0"/>
              </a:spcAft>
              <a:defRPr sz="1800">
                <a:solidFill>
                  <a:schemeClr val="tx2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defRPr sz="1800"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noProof="0" dirty="0"/>
              <a:t>Click to edit text styles with Top Level Bullet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1325039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slide w/ S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8302"/>
            <a:ext cx="11233150" cy="512830"/>
          </a:xfrm>
        </p:spPr>
        <p:txBody>
          <a:bodyPr anchor="t"/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 hasCustomPrompt="1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 hasCustomPrompt="1"/>
          </p:nvPr>
        </p:nvSpPr>
        <p:spPr>
          <a:xfrm>
            <a:off x="479425" y="1554489"/>
            <a:ext cx="11233150" cy="455323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400">
                <a:solidFill>
                  <a:schemeClr val="tx2"/>
                </a:solidFill>
              </a:defRPr>
            </a:lvl1pPr>
            <a:lvl2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2000">
                <a:solidFill>
                  <a:schemeClr val="tx2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chemeClr val="tx2"/>
                </a:solidFill>
              </a:defRPr>
            </a:lvl3pPr>
            <a:lvl4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chemeClr val="tx2"/>
                </a:solidFill>
              </a:defRPr>
            </a:lvl4pPr>
            <a:lvl5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4775040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3E00537-4172-4053-A616-87E429C679AC}"/>
              </a:ext>
            </a:extLst>
          </p:cNvPr>
          <p:cNvCxnSpPr>
            <a:cxnSpLocks/>
          </p:cNvCxnSpPr>
          <p:nvPr userDrawn="1"/>
        </p:nvCxnSpPr>
        <p:spPr>
          <a:xfrm>
            <a:off x="6096000" y="1620481"/>
            <a:ext cx="0" cy="451520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8302"/>
            <a:ext cx="11233150" cy="512830"/>
          </a:xfrm>
        </p:spPr>
        <p:txBody>
          <a:bodyPr/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 hasCustomPrompt="1"/>
          </p:nvPr>
        </p:nvSpPr>
        <p:spPr>
          <a:xfrm>
            <a:off x="479425" y="991131"/>
            <a:ext cx="11233150" cy="359204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24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9" name="Text Placeholder 131"/>
          <p:cNvSpPr>
            <a:spLocks noGrp="1"/>
          </p:cNvSpPr>
          <p:nvPr>
            <p:ph type="body" sz="quarter" idx="16" hasCustomPrompt="1"/>
          </p:nvPr>
        </p:nvSpPr>
        <p:spPr>
          <a:xfrm>
            <a:off x="479425" y="1620481"/>
            <a:ext cx="5345642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9" hasCustomPrompt="1"/>
          </p:nvPr>
        </p:nvSpPr>
        <p:spPr>
          <a:xfrm>
            <a:off x="477587" y="2202443"/>
            <a:ext cx="5347480" cy="3933245"/>
          </a:xfrm>
        </p:spPr>
        <p:txBody>
          <a:bodyPr/>
          <a:lstStyle>
            <a:lvl1pPr marL="342900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>
                <a:solidFill>
                  <a:srgbClr val="333E48"/>
                </a:solidFill>
              </a:defRPr>
            </a:lvl1pPr>
            <a:lvl2pPr marL="581343" algn="l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  <a:lvl3pPr marL="947103" algn="l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3pPr>
            <a:lvl4pPr marL="1293178" indent="-173038" algn="l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33E48"/>
                </a:solidFill>
              </a:defRPr>
            </a:lvl4pPr>
            <a:lvl5pPr marL="1518603" algn="l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131"/>
          <p:cNvSpPr>
            <a:spLocks noGrp="1"/>
          </p:cNvSpPr>
          <p:nvPr>
            <p:ph type="body" sz="quarter" idx="18" hasCustomPrompt="1"/>
          </p:nvPr>
        </p:nvSpPr>
        <p:spPr>
          <a:xfrm>
            <a:off x="6341534" y="1620481"/>
            <a:ext cx="5371042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21" hasCustomPrompt="1"/>
          </p:nvPr>
        </p:nvSpPr>
        <p:spPr>
          <a:xfrm>
            <a:off x="6339947" y="2202442"/>
            <a:ext cx="5372628" cy="3933246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33E4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5262115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9795D2F-D322-4144-8DA8-55D6A2942740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4148138" y="1611050"/>
            <a:ext cx="0" cy="4448438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B4D2EAD-40A5-4C0B-900F-916EB19FF748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8051800" y="1611050"/>
            <a:ext cx="0" cy="4448438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479425" y="478302"/>
            <a:ext cx="11233150" cy="512830"/>
          </a:xfrm>
        </p:spPr>
        <p:txBody>
          <a:bodyPr/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44" name="Text Placeholder 43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7" name="Text Placeholder 2"/>
          <p:cNvSpPr>
            <a:spLocks noGrp="1"/>
          </p:cNvSpPr>
          <p:nvPr userDrawn="1">
            <p:ph idx="1" hasCustomPrompt="1"/>
          </p:nvPr>
        </p:nvSpPr>
        <p:spPr>
          <a:xfrm>
            <a:off x="479426" y="2373786"/>
            <a:ext cx="3372644" cy="3685702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  <a:lvl3pPr>
              <a:defRPr>
                <a:solidFill>
                  <a:srgbClr val="383838"/>
                </a:solidFill>
              </a:defRPr>
            </a:lvl3pPr>
            <a:lvl4pPr>
              <a:defRPr>
                <a:solidFill>
                  <a:srgbClr val="383838"/>
                </a:solidFill>
              </a:defRPr>
            </a:lvl4pPr>
            <a:lvl5pP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00" name="Text Placeholder 131"/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479425" y="1611050"/>
            <a:ext cx="3372645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13" name="Text Placeholder 2"/>
          <p:cNvSpPr>
            <a:spLocks noGrp="1"/>
          </p:cNvSpPr>
          <p:nvPr userDrawn="1">
            <p:ph idx="17" hasCustomPrompt="1"/>
          </p:nvPr>
        </p:nvSpPr>
        <p:spPr>
          <a:xfrm>
            <a:off x="4416359" y="2373786"/>
            <a:ext cx="3359281" cy="3685702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Text Placeholder 2"/>
          <p:cNvSpPr>
            <a:spLocks noGrp="1"/>
          </p:cNvSpPr>
          <p:nvPr userDrawn="1">
            <p:ph idx="18" hasCustomPrompt="1"/>
          </p:nvPr>
        </p:nvSpPr>
        <p:spPr>
          <a:xfrm>
            <a:off x="8300113" y="2373786"/>
            <a:ext cx="3412462" cy="3685702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5" name="Text Placeholder 131"/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4419997" y="1611050"/>
            <a:ext cx="3359945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16" name="Text Placeholder 131"/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8299449" y="1611050"/>
            <a:ext cx="3413126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</p:spTree>
    <p:extLst>
      <p:ext uri="{BB962C8B-B14F-4D97-AF65-F5344CB8AC3E}">
        <p14:creationId xmlns:p14="http://schemas.microsoft.com/office/powerpoint/2010/main" val="120000775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slide with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8302"/>
            <a:ext cx="11233150" cy="512830"/>
          </a:xfrm>
        </p:spPr>
        <p:txBody>
          <a:bodyPr/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 hasCustomPrompt="1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21" hasCustomPrompt="1"/>
          </p:nvPr>
        </p:nvSpPr>
        <p:spPr>
          <a:xfrm>
            <a:off x="8299119" y="2372564"/>
            <a:ext cx="3413455" cy="3686924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3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grpSp>
        <p:nvGrpSpPr>
          <p:cNvPr id="36" name="Group 6">
            <a:extLst>
              <a:ext uri="{FF2B5EF4-FFF2-40B4-BE49-F238E27FC236}">
                <a16:creationId xmlns:a16="http://schemas.microsoft.com/office/drawing/2014/main" id="{CCE81F77-7204-0241-970A-63C43B1D7B80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4148138" y="1611050"/>
            <a:ext cx="3903662" cy="4448438"/>
            <a:chOff x="3706307" y="1883391"/>
            <a:chExt cx="3803176" cy="4472959"/>
          </a:xfrm>
        </p:grpSpPr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7266E339-1F3B-8E41-B64F-AA6A42EDF79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706307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922B3030-62BD-3440-A850-5C6E7CCDD54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509483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Text Placeholder 131">
            <a:extLst>
              <a:ext uri="{FF2B5EF4-FFF2-40B4-BE49-F238E27FC236}">
                <a16:creationId xmlns:a16="http://schemas.microsoft.com/office/drawing/2014/main" id="{B54BFFD1-D378-D841-B5DD-88788B48D02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9425" y="1611050"/>
            <a:ext cx="3372645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43" name="Text Placeholder 131">
            <a:extLst>
              <a:ext uri="{FF2B5EF4-FFF2-40B4-BE49-F238E27FC236}">
                <a16:creationId xmlns:a16="http://schemas.microsoft.com/office/drawing/2014/main" id="{E3125198-F65A-8049-9D3E-A6AF258DAE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416192" y="1611050"/>
            <a:ext cx="3359945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45" name="Text Placeholder 131">
            <a:extLst>
              <a:ext uri="{FF2B5EF4-FFF2-40B4-BE49-F238E27FC236}">
                <a16:creationId xmlns:a16="http://schemas.microsoft.com/office/drawing/2014/main" id="{7C8008EA-19DB-814F-9284-A055A2AB89C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99449" y="1611050"/>
            <a:ext cx="3413126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46" name="Content Placeholder 8">
            <a:extLst>
              <a:ext uri="{FF2B5EF4-FFF2-40B4-BE49-F238E27FC236}">
                <a16:creationId xmlns:a16="http://schemas.microsoft.com/office/drawing/2014/main" id="{DD4BA2E6-FACA-5C45-B75F-9327959A672A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4415863" y="2372564"/>
            <a:ext cx="3360274" cy="3686924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3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7" name="Content Placeholder 8">
            <a:extLst>
              <a:ext uri="{FF2B5EF4-FFF2-40B4-BE49-F238E27FC236}">
                <a16:creationId xmlns:a16="http://schemas.microsoft.com/office/drawing/2014/main" id="{5AB0A5A2-CEF5-6E44-BACF-2C0296FE306B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479425" y="2372564"/>
            <a:ext cx="3360274" cy="3686924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3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5371875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1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D0C364A-6D9D-BE47-B4F5-C79411B004C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t="130" b="130"/>
          <a:stretch/>
        </p:blipFill>
        <p:spPr>
          <a:xfrm>
            <a:off x="-1" y="-2857"/>
            <a:ext cx="12192000" cy="6858000"/>
          </a:xfrm>
          <a:prstGeom prst="rect">
            <a:avLst/>
          </a:prstGeom>
        </p:spPr>
      </p:pic>
      <p:sp>
        <p:nvSpPr>
          <p:cNvPr id="11" name="Freeform 10">
            <a:extLst>
              <a:ext uri="{FF2B5EF4-FFF2-40B4-BE49-F238E27FC236}">
                <a16:creationId xmlns:a16="http://schemas.microsoft.com/office/drawing/2014/main" id="{449CDA4C-9E15-534E-84B0-83C4633EA098}"/>
              </a:ext>
            </a:extLst>
          </p:cNvPr>
          <p:cNvSpPr/>
          <p:nvPr userDrawn="1"/>
        </p:nvSpPr>
        <p:spPr>
          <a:xfrm>
            <a:off x="0" y="5715"/>
            <a:ext cx="9725190" cy="6858265"/>
          </a:xfrm>
          <a:custGeom>
            <a:avLst/>
            <a:gdLst>
              <a:gd name="connsiteX0" fmla="*/ 4304371 w 9779619"/>
              <a:gd name="connsiteY0" fmla="*/ 0 h 6891453"/>
              <a:gd name="connsiteX1" fmla="*/ 0 w 9779619"/>
              <a:gd name="connsiteY1" fmla="*/ 0 h 6891453"/>
              <a:gd name="connsiteX2" fmla="*/ 0 w 9779619"/>
              <a:gd name="connsiteY2" fmla="*/ 6891453 h 6891453"/>
              <a:gd name="connsiteX3" fmla="*/ 8352263 w 9779619"/>
              <a:gd name="connsiteY3" fmla="*/ 6891453 h 6891453"/>
              <a:gd name="connsiteX4" fmla="*/ 9779619 w 9779619"/>
              <a:gd name="connsiteY4" fmla="*/ 5475249 h 6891453"/>
              <a:gd name="connsiteX5" fmla="*/ 4304371 w 9779619"/>
              <a:gd name="connsiteY5" fmla="*/ 0 h 6891453"/>
              <a:gd name="connsiteX0" fmla="*/ 4304371 w 9779619"/>
              <a:gd name="connsiteY0" fmla="*/ 0 h 6891453"/>
              <a:gd name="connsiteX1" fmla="*/ 0 w 9779619"/>
              <a:gd name="connsiteY1" fmla="*/ 0 h 6891453"/>
              <a:gd name="connsiteX2" fmla="*/ 0 w 9779619"/>
              <a:gd name="connsiteY2" fmla="*/ 6891453 h 6891453"/>
              <a:gd name="connsiteX3" fmla="*/ 8363415 w 9779619"/>
              <a:gd name="connsiteY3" fmla="*/ 6880302 h 6891453"/>
              <a:gd name="connsiteX4" fmla="*/ 9779619 w 9779619"/>
              <a:gd name="connsiteY4" fmla="*/ 5475249 h 6891453"/>
              <a:gd name="connsiteX5" fmla="*/ 4304371 w 9779619"/>
              <a:gd name="connsiteY5" fmla="*/ 0 h 6891453"/>
              <a:gd name="connsiteX0" fmla="*/ 4304371 w 9779619"/>
              <a:gd name="connsiteY0" fmla="*/ 0 h 6891453"/>
              <a:gd name="connsiteX1" fmla="*/ 0 w 9779619"/>
              <a:gd name="connsiteY1" fmla="*/ 0 h 6891453"/>
              <a:gd name="connsiteX2" fmla="*/ 0 w 9779619"/>
              <a:gd name="connsiteY2" fmla="*/ 6891453 h 6891453"/>
              <a:gd name="connsiteX3" fmla="*/ 8363415 w 9779619"/>
              <a:gd name="connsiteY3" fmla="*/ 6880302 h 6891453"/>
              <a:gd name="connsiteX4" fmla="*/ 9779619 w 9779619"/>
              <a:gd name="connsiteY4" fmla="*/ 5475249 h 6891453"/>
              <a:gd name="connsiteX5" fmla="*/ 4304371 w 9779619"/>
              <a:gd name="connsiteY5" fmla="*/ 0 h 6891453"/>
              <a:gd name="connsiteX0" fmla="*/ 4304371 w 9779619"/>
              <a:gd name="connsiteY0" fmla="*/ 0 h 6880302"/>
              <a:gd name="connsiteX1" fmla="*/ 0 w 9779619"/>
              <a:gd name="connsiteY1" fmla="*/ 0 h 6880302"/>
              <a:gd name="connsiteX2" fmla="*/ 0 w 9779619"/>
              <a:gd name="connsiteY2" fmla="*/ 6857999 h 6880302"/>
              <a:gd name="connsiteX3" fmla="*/ 8363415 w 9779619"/>
              <a:gd name="connsiteY3" fmla="*/ 6880302 h 6880302"/>
              <a:gd name="connsiteX4" fmla="*/ 9779619 w 9779619"/>
              <a:gd name="connsiteY4" fmla="*/ 5475249 h 6880302"/>
              <a:gd name="connsiteX5" fmla="*/ 4304371 w 9779619"/>
              <a:gd name="connsiteY5" fmla="*/ 0 h 6880302"/>
              <a:gd name="connsiteX0" fmla="*/ 4304371 w 9779619"/>
              <a:gd name="connsiteY0" fmla="*/ 0 h 6869151"/>
              <a:gd name="connsiteX1" fmla="*/ 0 w 9779619"/>
              <a:gd name="connsiteY1" fmla="*/ 0 h 6869151"/>
              <a:gd name="connsiteX2" fmla="*/ 0 w 9779619"/>
              <a:gd name="connsiteY2" fmla="*/ 6857999 h 6869151"/>
              <a:gd name="connsiteX3" fmla="*/ 8385718 w 9779619"/>
              <a:gd name="connsiteY3" fmla="*/ 6869151 h 6869151"/>
              <a:gd name="connsiteX4" fmla="*/ 9779619 w 9779619"/>
              <a:gd name="connsiteY4" fmla="*/ 5475249 h 6869151"/>
              <a:gd name="connsiteX5" fmla="*/ 4304371 w 9779619"/>
              <a:gd name="connsiteY5" fmla="*/ 0 h 6869151"/>
              <a:gd name="connsiteX0" fmla="*/ 4304371 w 9779619"/>
              <a:gd name="connsiteY0" fmla="*/ 0 h 6869151"/>
              <a:gd name="connsiteX1" fmla="*/ 0 w 9779619"/>
              <a:gd name="connsiteY1" fmla="*/ 0 h 6869151"/>
              <a:gd name="connsiteX2" fmla="*/ 0 w 9779619"/>
              <a:gd name="connsiteY2" fmla="*/ 6857999 h 6869151"/>
              <a:gd name="connsiteX3" fmla="*/ 8353061 w 9779619"/>
              <a:gd name="connsiteY3" fmla="*/ 6869151 h 6869151"/>
              <a:gd name="connsiteX4" fmla="*/ 9779619 w 9779619"/>
              <a:gd name="connsiteY4" fmla="*/ 5475249 h 6869151"/>
              <a:gd name="connsiteX5" fmla="*/ 4304371 w 9779619"/>
              <a:gd name="connsiteY5" fmla="*/ 0 h 6869151"/>
              <a:gd name="connsiteX0" fmla="*/ 4304371 w 9725190"/>
              <a:gd name="connsiteY0" fmla="*/ 0 h 6869151"/>
              <a:gd name="connsiteX1" fmla="*/ 0 w 9725190"/>
              <a:gd name="connsiteY1" fmla="*/ 0 h 6869151"/>
              <a:gd name="connsiteX2" fmla="*/ 0 w 9725190"/>
              <a:gd name="connsiteY2" fmla="*/ 6857999 h 6869151"/>
              <a:gd name="connsiteX3" fmla="*/ 8353061 w 9725190"/>
              <a:gd name="connsiteY3" fmla="*/ 6869151 h 6869151"/>
              <a:gd name="connsiteX4" fmla="*/ 9725190 w 9725190"/>
              <a:gd name="connsiteY4" fmla="*/ 5464363 h 6869151"/>
              <a:gd name="connsiteX5" fmla="*/ 4304371 w 9725190"/>
              <a:gd name="connsiteY5" fmla="*/ 0 h 6869151"/>
              <a:gd name="connsiteX0" fmla="*/ 4304371 w 9725190"/>
              <a:gd name="connsiteY0" fmla="*/ 0 h 6858265"/>
              <a:gd name="connsiteX1" fmla="*/ 0 w 9725190"/>
              <a:gd name="connsiteY1" fmla="*/ 0 h 6858265"/>
              <a:gd name="connsiteX2" fmla="*/ 0 w 9725190"/>
              <a:gd name="connsiteY2" fmla="*/ 6857999 h 6858265"/>
              <a:gd name="connsiteX3" fmla="*/ 8320404 w 9725190"/>
              <a:gd name="connsiteY3" fmla="*/ 6858265 h 6858265"/>
              <a:gd name="connsiteX4" fmla="*/ 9725190 w 9725190"/>
              <a:gd name="connsiteY4" fmla="*/ 5464363 h 6858265"/>
              <a:gd name="connsiteX5" fmla="*/ 4304371 w 9725190"/>
              <a:gd name="connsiteY5" fmla="*/ 0 h 6858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725190" h="6858265">
                <a:moveTo>
                  <a:pt x="4304371" y="0"/>
                </a:moveTo>
                <a:lnTo>
                  <a:pt x="0" y="0"/>
                </a:lnTo>
                <a:lnTo>
                  <a:pt x="0" y="6857999"/>
                </a:lnTo>
                <a:lnTo>
                  <a:pt x="8320404" y="6858265"/>
                </a:lnTo>
                <a:lnTo>
                  <a:pt x="9725190" y="5464363"/>
                </a:lnTo>
                <a:lnTo>
                  <a:pt x="4304371" y="0"/>
                </a:lnTo>
                <a:close/>
              </a:path>
            </a:pathLst>
          </a:custGeom>
          <a:solidFill>
            <a:schemeClr val="tx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624" y="5523753"/>
            <a:ext cx="4264272" cy="295077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8624" y="5833633"/>
            <a:ext cx="4264272" cy="301109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B82DC592-EAC9-634F-9EE1-EDC89A2624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200936EE-7EE0-D441-851D-618ACC029F6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sp>
        <p:nvSpPr>
          <p:cNvPr id="13" name="TextBox 20">
            <a:extLst>
              <a:ext uri="{FF2B5EF4-FFF2-40B4-BE49-F238E27FC236}">
                <a16:creationId xmlns:a16="http://schemas.microsoft.com/office/drawing/2014/main" id="{3292D234-E25F-7F41-ABB8-C75FCF5CD52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FF50941-4230-974A-977D-8F6D313B8AEF}"/>
              </a:ext>
            </a:extLst>
          </p:cNvPr>
          <p:cNvCxnSpPr>
            <a:cxnSpLocks/>
          </p:cNvCxnSpPr>
          <p:nvPr userDrawn="1"/>
        </p:nvCxnSpPr>
        <p:spPr>
          <a:xfrm>
            <a:off x="417443" y="5543631"/>
            <a:ext cx="0" cy="581172"/>
          </a:xfrm>
          <a:prstGeom prst="line">
            <a:avLst/>
          </a:prstGeom>
          <a:ln w="12700">
            <a:solidFill>
              <a:srgbClr val="00C1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F195BE92-34F5-3546-A596-20D07A139B4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93178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l_narrow_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505B7A5-C1F7-41D3-815C-A3728D81DBDD}"/>
              </a:ext>
            </a:extLst>
          </p:cNvPr>
          <p:cNvCxnSpPr>
            <a:cxnSpLocks/>
          </p:cNvCxnSpPr>
          <p:nvPr userDrawn="1"/>
        </p:nvCxnSpPr>
        <p:spPr>
          <a:xfrm>
            <a:off x="3255004" y="1631950"/>
            <a:ext cx="0" cy="4440604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8301"/>
            <a:ext cx="11233150" cy="512830"/>
          </a:xfrm>
        </p:spPr>
        <p:txBody>
          <a:bodyPr/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 hasCustomPrompt="1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idx="1" hasCustomPrompt="1"/>
          </p:nvPr>
        </p:nvSpPr>
        <p:spPr>
          <a:xfrm>
            <a:off x="479425" y="1631111"/>
            <a:ext cx="2619375" cy="444060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4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2000">
                <a:solidFill>
                  <a:srgbClr val="333E48"/>
                </a:solidFill>
              </a:defRPr>
            </a:lvl2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1" hasCustomPrompt="1"/>
          </p:nvPr>
        </p:nvSpPr>
        <p:spPr>
          <a:xfrm>
            <a:off x="3416035" y="1631111"/>
            <a:ext cx="8296540" cy="4440603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4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2000">
                <a:solidFill>
                  <a:srgbClr val="333E4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1800">
                <a:solidFill>
                  <a:srgbClr val="333E4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1800">
                <a:solidFill>
                  <a:srgbClr val="333E4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1800">
                <a:solidFill>
                  <a:srgbClr val="333E48"/>
                </a:solidFill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6299917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C41881F-8B1A-4F78-926D-54E8F515C458}"/>
              </a:ext>
            </a:extLst>
          </p:cNvPr>
          <p:cNvCxnSpPr>
            <a:cxnSpLocks/>
          </p:cNvCxnSpPr>
          <p:nvPr userDrawn="1"/>
        </p:nvCxnSpPr>
        <p:spPr>
          <a:xfrm>
            <a:off x="8932863" y="1629287"/>
            <a:ext cx="0" cy="444326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8301"/>
            <a:ext cx="11233150" cy="512830"/>
          </a:xfrm>
        </p:spPr>
        <p:txBody>
          <a:bodyPr/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 hasCustomPrompt="1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5" hasCustomPrompt="1"/>
          </p:nvPr>
        </p:nvSpPr>
        <p:spPr>
          <a:xfrm>
            <a:off x="9037637" y="1629597"/>
            <a:ext cx="2674937" cy="4443488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4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2000">
                <a:solidFill>
                  <a:srgbClr val="333E48"/>
                </a:solidFill>
              </a:defRPr>
            </a:lvl2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quarter" idx="21" hasCustomPrompt="1"/>
          </p:nvPr>
        </p:nvSpPr>
        <p:spPr>
          <a:xfrm>
            <a:off x="479425" y="1629287"/>
            <a:ext cx="8348664" cy="4443267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4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2000">
                <a:solidFill>
                  <a:srgbClr val="333E4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1800">
                <a:solidFill>
                  <a:srgbClr val="333E4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1800">
                <a:solidFill>
                  <a:srgbClr val="333E4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1800">
                <a:solidFill>
                  <a:srgbClr val="333E48"/>
                </a:solidFill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6594960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tex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8302"/>
            <a:ext cx="11233150" cy="512830"/>
          </a:xfrm>
        </p:spPr>
        <p:txBody>
          <a:bodyPr/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 hasCustomPrompt="1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3354388" y="1618445"/>
            <a:ext cx="2606675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 sz="2200">
                <a:solidFill>
                  <a:srgbClr val="333E48"/>
                </a:solidFill>
              </a:defRPr>
            </a:lvl1pPr>
          </a:lstStyle>
          <a:p>
            <a:pPr lvl="0"/>
            <a:r>
              <a:rPr lang="en-GB" noProof="0"/>
              <a:t>Click icon to add picture</a:t>
            </a:r>
            <a:endParaRPr lang="en-US" noProof="0" dirty="0"/>
          </a:p>
        </p:txBody>
      </p:sp>
      <p:sp>
        <p:nvSpPr>
          <p:cNvPr id="104" name="Picture Placeholder 5"/>
          <p:cNvSpPr>
            <a:spLocks noGrp="1"/>
          </p:cNvSpPr>
          <p:nvPr>
            <p:ph type="pic" sz="quarter" idx="18"/>
          </p:nvPr>
        </p:nvSpPr>
        <p:spPr>
          <a:xfrm>
            <a:off x="3354388" y="3755872"/>
            <a:ext cx="2606675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 sz="2200">
                <a:solidFill>
                  <a:srgbClr val="333E48"/>
                </a:solidFill>
              </a:defRPr>
            </a:lvl1pPr>
          </a:lstStyle>
          <a:p>
            <a:pPr lvl="0"/>
            <a:r>
              <a:rPr lang="en-GB" noProof="0"/>
              <a:t>Click icon to add picture</a:t>
            </a:r>
            <a:endParaRPr lang="en-US" noProof="0" dirty="0"/>
          </a:p>
        </p:txBody>
      </p:sp>
      <p:sp>
        <p:nvSpPr>
          <p:cNvPr id="105" name="Picture Placeholder 5"/>
          <p:cNvSpPr>
            <a:spLocks noGrp="1"/>
          </p:cNvSpPr>
          <p:nvPr>
            <p:ph type="pic" sz="quarter" idx="19"/>
          </p:nvPr>
        </p:nvSpPr>
        <p:spPr>
          <a:xfrm>
            <a:off x="9066213" y="1618445"/>
            <a:ext cx="2646362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 sz="2200">
                <a:solidFill>
                  <a:srgbClr val="333E48"/>
                </a:solidFill>
              </a:defRPr>
            </a:lvl1pPr>
          </a:lstStyle>
          <a:p>
            <a:pPr lvl="0"/>
            <a:r>
              <a:rPr lang="en-GB" noProof="0"/>
              <a:t>Click icon to add picture</a:t>
            </a:r>
            <a:endParaRPr lang="en-US" noProof="0" dirty="0"/>
          </a:p>
        </p:txBody>
      </p:sp>
      <p:sp>
        <p:nvSpPr>
          <p:cNvPr id="106" name="Picture Placeholder 5"/>
          <p:cNvSpPr>
            <a:spLocks noGrp="1"/>
          </p:cNvSpPr>
          <p:nvPr>
            <p:ph type="pic" sz="quarter" idx="20"/>
          </p:nvPr>
        </p:nvSpPr>
        <p:spPr>
          <a:xfrm>
            <a:off x="9066213" y="3755872"/>
            <a:ext cx="2646362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 sz="2200">
                <a:solidFill>
                  <a:srgbClr val="333E48"/>
                </a:solidFill>
              </a:defRPr>
            </a:lvl1pPr>
          </a:lstStyle>
          <a:p>
            <a:pPr lvl="0"/>
            <a:r>
              <a:rPr lang="en-GB" noProof="0"/>
              <a:t>Click icon to add picture</a:t>
            </a:r>
            <a:endParaRPr lang="en-US" noProof="0" dirty="0"/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479425" y="1618445"/>
            <a:ext cx="2619375" cy="4086225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>
                <a:solidFill>
                  <a:srgbClr val="333E48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3pPr>
            <a:lvl4pPr marL="1201738" indent="-17303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33E48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6220216" y="1618445"/>
            <a:ext cx="2606675" cy="4086225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>
                <a:solidFill>
                  <a:srgbClr val="333E48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3pPr>
            <a:lvl4pPr marL="1201738" indent="-17303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33E48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144418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with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8302"/>
            <a:ext cx="11233150" cy="512829"/>
          </a:xfrm>
        </p:spPr>
        <p:txBody>
          <a:bodyPr/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 hasCustomPrompt="1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 hasCustomPrompt="1"/>
          </p:nvPr>
        </p:nvSpPr>
        <p:spPr>
          <a:xfrm>
            <a:off x="479425" y="1629079"/>
            <a:ext cx="5481108" cy="445519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400">
                <a:solidFill>
                  <a:srgbClr val="333E48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 sz="2000">
                <a:solidFill>
                  <a:srgbClr val="333E48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 sz="1800">
                <a:solidFill>
                  <a:srgbClr val="333E48"/>
                </a:solidFill>
              </a:defRPr>
            </a:lvl3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0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6250924" y="1629080"/>
            <a:ext cx="5461651" cy="4455198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 sz="2200">
                <a:solidFill>
                  <a:srgbClr val="333E48"/>
                </a:solidFill>
              </a:defRPr>
            </a:lvl1pPr>
          </a:lstStyle>
          <a:p>
            <a:pPr lvl="0"/>
            <a:r>
              <a:rPr lang="en-GB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8421645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Sld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 dirty="0"/>
              <a:t>Click to Edit Title Style</a:t>
            </a:r>
          </a:p>
        </p:txBody>
      </p:sp>
      <p:sp>
        <p:nvSpPr>
          <p:cNvPr id="10" name="Table Placeholder 3"/>
          <p:cNvSpPr>
            <a:spLocks noGrp="1"/>
          </p:cNvSpPr>
          <p:nvPr>
            <p:ph type="tbl" sz="quarter" idx="13"/>
          </p:nvPr>
        </p:nvSpPr>
        <p:spPr>
          <a:xfrm>
            <a:off x="479425" y="1259574"/>
            <a:ext cx="11233150" cy="4836426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GB" noProof="0"/>
              <a:t>Click icon to add table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751233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 Style</a:t>
            </a:r>
          </a:p>
        </p:txBody>
      </p:sp>
    </p:spTree>
    <p:extLst>
      <p:ext uri="{BB962C8B-B14F-4D97-AF65-F5344CB8AC3E}">
        <p14:creationId xmlns:p14="http://schemas.microsoft.com/office/powerpoint/2010/main" val="151418806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losing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E5898A6C-DE95-7141-81A3-94C7240F86C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2B5F482-A1DF-47CF-A799-587634BE9938}"/>
              </a:ext>
            </a:extLst>
          </p:cNvPr>
          <p:cNvSpPr/>
          <p:nvPr userDrawn="1"/>
        </p:nvSpPr>
        <p:spPr>
          <a:xfrm>
            <a:off x="10683875" y="5937250"/>
            <a:ext cx="1095375" cy="6826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12" name="TextBox 20">
            <a:extLst>
              <a:ext uri="{FF2B5EF4-FFF2-40B4-BE49-F238E27FC236}">
                <a16:creationId xmlns:a16="http://schemas.microsoft.com/office/drawing/2014/main" id="{F0FB5E03-A74E-CC42-A7DF-71D20DBF224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pic>
        <p:nvPicPr>
          <p:cNvPr id="14" name="Picture 13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D4A0DA91-CFBB-E84D-B787-D16C79C7267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70C8C98-8540-F243-A7E5-72B42C482D1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670505" y="611557"/>
            <a:ext cx="4655186" cy="6001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Thank You</a:t>
            </a: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Danke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Gracias</a:t>
            </a:r>
            <a:br>
              <a:rPr lang="en-US" altLang="en-US" sz="2600" dirty="0">
                <a:solidFill>
                  <a:schemeClr val="bg1"/>
                </a:solidFill>
              </a:rPr>
            </a:br>
            <a:r>
              <a:rPr lang="en-US" altLang="en-US" sz="2600" dirty="0" err="1">
                <a:solidFill>
                  <a:schemeClr val="bg1"/>
                </a:solidFill>
              </a:rPr>
              <a:t>Grazie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谢谢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ありがとう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Asante</a:t>
            </a: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Merci</a:t>
            </a: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감사합니다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धन्यवाद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Kiitos</a:t>
            </a:r>
          </a:p>
          <a:p>
            <a:pPr algn="r">
              <a:defRPr/>
            </a:pPr>
            <a:r>
              <a:rPr lang="ar-SA" sz="2600" kern="1200" dirty="0">
                <a:solidFill>
                  <a:schemeClr val="bg1"/>
                </a:solidFill>
                <a:latin typeface="Calibri" charset="0"/>
                <a:ea typeface="ＭＳ Ｐゴシック" charset="-128"/>
                <a:cs typeface="+mn-cs"/>
              </a:rPr>
              <a:t>شكرًا</a:t>
            </a:r>
            <a:endParaRPr lang="en-GB" sz="2600" kern="1200" dirty="0">
              <a:solidFill>
                <a:schemeClr val="bg1"/>
              </a:solidFill>
              <a:latin typeface="Calibri" charset="0"/>
              <a:ea typeface="ＭＳ Ｐゴシック" charset="-128"/>
              <a:cs typeface="+mn-cs"/>
            </a:endParaRPr>
          </a:p>
          <a:p>
            <a:pPr algn="r">
              <a:defRPr/>
            </a:pPr>
            <a:r>
              <a:rPr lang="as-IN" altLang="en-US" sz="2600" dirty="0">
                <a:solidFill>
                  <a:schemeClr val="bg1"/>
                </a:solidFill>
              </a:rPr>
              <a:t>ধন্যবাদ</a:t>
            </a:r>
            <a:br>
              <a:rPr lang="en-US" altLang="en-US" sz="2600" dirty="0">
                <a:solidFill>
                  <a:schemeClr val="bg1"/>
                </a:solidFill>
              </a:rPr>
            </a:br>
            <a:r>
              <a:rPr lang="he-IL" altLang="en-US" sz="2600" dirty="0">
                <a:solidFill>
                  <a:schemeClr val="bg1"/>
                </a:solidFill>
              </a:rPr>
              <a:t>תודה</a:t>
            </a:r>
            <a:endParaRPr lang="en-GB" altLang="en-US" sz="2600" dirty="0">
              <a:solidFill>
                <a:schemeClr val="bg1"/>
              </a:solidFill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te-IN" sz="2000" b="0" i="0" dirty="0">
                <a:solidFill>
                  <a:schemeClr val="bg1"/>
                </a:solidFill>
                <a:effectLst/>
                <a:latin typeface="system-ui"/>
              </a:rPr>
              <a:t>ధన్యవాదములు</a:t>
            </a:r>
          </a:p>
        </p:txBody>
      </p:sp>
    </p:spTree>
    <p:extLst>
      <p:ext uri="{BB962C8B-B14F-4D97-AF65-F5344CB8AC3E}">
        <p14:creationId xmlns:p14="http://schemas.microsoft.com/office/powerpoint/2010/main" val="31162736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Closing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07B9A38E-B1CF-844E-A9DE-275B3C0661E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pic>
        <p:nvPicPr>
          <p:cNvPr id="14" name="Picture 13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ED28C162-65FD-A34B-9664-413A5D187DB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220DC93-4706-E90A-3AA5-65A7191B63A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670505" y="611557"/>
            <a:ext cx="4655186" cy="6001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Thank You</a:t>
            </a: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Danke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Gracias</a:t>
            </a:r>
            <a:br>
              <a:rPr lang="en-US" altLang="en-US" sz="2600" dirty="0">
                <a:solidFill>
                  <a:schemeClr val="bg1"/>
                </a:solidFill>
              </a:rPr>
            </a:br>
            <a:r>
              <a:rPr lang="en-US" altLang="en-US" sz="2600" dirty="0" err="1">
                <a:solidFill>
                  <a:schemeClr val="bg1"/>
                </a:solidFill>
              </a:rPr>
              <a:t>Grazie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谢谢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ありがとう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Asante</a:t>
            </a: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Merci</a:t>
            </a: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감사합니다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धन्यवाद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Kiitos</a:t>
            </a:r>
          </a:p>
          <a:p>
            <a:pPr algn="r">
              <a:defRPr/>
            </a:pPr>
            <a:r>
              <a:rPr lang="ar-SA" sz="2600" kern="1200" dirty="0">
                <a:solidFill>
                  <a:schemeClr val="bg1"/>
                </a:solidFill>
                <a:latin typeface="Calibri" charset="0"/>
                <a:ea typeface="ＭＳ Ｐゴシック" charset="-128"/>
                <a:cs typeface="+mn-cs"/>
              </a:rPr>
              <a:t>شكرًا</a:t>
            </a:r>
            <a:endParaRPr lang="en-GB" sz="2600" kern="1200" dirty="0">
              <a:solidFill>
                <a:schemeClr val="bg1"/>
              </a:solidFill>
              <a:latin typeface="Calibri" charset="0"/>
              <a:ea typeface="ＭＳ Ｐゴシック" charset="-128"/>
              <a:cs typeface="+mn-cs"/>
            </a:endParaRPr>
          </a:p>
          <a:p>
            <a:pPr algn="r">
              <a:defRPr/>
            </a:pPr>
            <a:r>
              <a:rPr lang="as-IN" altLang="en-US" sz="2600" dirty="0">
                <a:solidFill>
                  <a:schemeClr val="bg1"/>
                </a:solidFill>
              </a:rPr>
              <a:t>ধন্যবাদ</a:t>
            </a:r>
            <a:br>
              <a:rPr lang="en-US" altLang="en-US" sz="2600" dirty="0">
                <a:solidFill>
                  <a:schemeClr val="bg1"/>
                </a:solidFill>
              </a:rPr>
            </a:br>
            <a:r>
              <a:rPr lang="he-IL" altLang="en-US" sz="2600" dirty="0">
                <a:solidFill>
                  <a:schemeClr val="bg1"/>
                </a:solidFill>
              </a:rPr>
              <a:t>תודה</a:t>
            </a:r>
            <a:endParaRPr lang="en-GB" altLang="en-US" sz="2600" dirty="0">
              <a:solidFill>
                <a:schemeClr val="bg1"/>
              </a:solidFill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te-IN" sz="2000" b="0" i="0" dirty="0">
                <a:solidFill>
                  <a:schemeClr val="bg1"/>
                </a:solidFill>
                <a:effectLst/>
                <a:latin typeface="system-ui"/>
              </a:rPr>
              <a:t>ధన్యవాదములు</a:t>
            </a:r>
          </a:p>
        </p:txBody>
      </p:sp>
      <p:sp>
        <p:nvSpPr>
          <p:cNvPr id="3" name="TextBox 20">
            <a:extLst>
              <a:ext uri="{FF2B5EF4-FFF2-40B4-BE49-F238E27FC236}">
                <a16:creationId xmlns:a16="http://schemas.microsoft.com/office/drawing/2014/main" id="{A746397E-87C1-0CA1-B4AF-78BB574C38A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944665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_Closing Slide">
    <p:bg>
      <p:bgPr>
        <a:gradFill flip="none" rotWithShape="1">
          <a:gsLst>
            <a:gs pos="100000">
              <a:schemeClr val="accent2"/>
            </a:gs>
            <a:gs pos="21000">
              <a:srgbClr val="00C1DE"/>
            </a:gs>
            <a:gs pos="49000">
              <a:schemeClr val="accent1"/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07B9A38E-B1CF-844E-A9DE-275B3C0661E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pic>
        <p:nvPicPr>
          <p:cNvPr id="14" name="Picture 13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ED28C162-65FD-A34B-9664-413A5D187DB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220DC93-4706-E90A-3AA5-65A7191B63A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670505" y="611557"/>
            <a:ext cx="4655186" cy="6001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Thank You</a:t>
            </a: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Danke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Gracias</a:t>
            </a:r>
            <a:br>
              <a:rPr lang="en-US" altLang="en-US" sz="2600" dirty="0">
                <a:solidFill>
                  <a:schemeClr val="bg1"/>
                </a:solidFill>
              </a:rPr>
            </a:br>
            <a:r>
              <a:rPr lang="en-US" altLang="en-US" sz="2600" dirty="0" err="1">
                <a:solidFill>
                  <a:schemeClr val="bg1"/>
                </a:solidFill>
              </a:rPr>
              <a:t>Grazie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谢谢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ありがとう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Asante</a:t>
            </a: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Merci</a:t>
            </a: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감사합니다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धन्यवाद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Kiitos</a:t>
            </a:r>
          </a:p>
          <a:p>
            <a:pPr algn="r">
              <a:defRPr/>
            </a:pPr>
            <a:r>
              <a:rPr lang="ar-SA" sz="2600" kern="1200" dirty="0">
                <a:solidFill>
                  <a:schemeClr val="bg1"/>
                </a:solidFill>
                <a:latin typeface="Calibri" charset="0"/>
                <a:ea typeface="ＭＳ Ｐゴシック" charset="-128"/>
                <a:cs typeface="+mn-cs"/>
              </a:rPr>
              <a:t>شكرًا</a:t>
            </a:r>
            <a:endParaRPr lang="en-GB" sz="2600" kern="1200" dirty="0">
              <a:solidFill>
                <a:schemeClr val="bg1"/>
              </a:solidFill>
              <a:latin typeface="Calibri" charset="0"/>
              <a:ea typeface="ＭＳ Ｐゴシック" charset="-128"/>
              <a:cs typeface="+mn-cs"/>
            </a:endParaRPr>
          </a:p>
          <a:p>
            <a:pPr algn="r">
              <a:defRPr/>
            </a:pPr>
            <a:r>
              <a:rPr lang="as-IN" altLang="en-US" sz="2600" dirty="0">
                <a:solidFill>
                  <a:schemeClr val="bg1"/>
                </a:solidFill>
              </a:rPr>
              <a:t>ধন্যবাদ</a:t>
            </a:r>
            <a:br>
              <a:rPr lang="en-US" altLang="en-US" sz="2600" dirty="0">
                <a:solidFill>
                  <a:schemeClr val="bg1"/>
                </a:solidFill>
              </a:rPr>
            </a:br>
            <a:r>
              <a:rPr lang="he-IL" altLang="en-US" sz="2600" dirty="0">
                <a:solidFill>
                  <a:schemeClr val="bg1"/>
                </a:solidFill>
              </a:rPr>
              <a:t>תודה</a:t>
            </a:r>
            <a:endParaRPr lang="en-GB" altLang="en-US" sz="2600" dirty="0">
              <a:solidFill>
                <a:schemeClr val="bg1"/>
              </a:solidFill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te-IN" sz="2000" b="0" i="0" dirty="0">
                <a:solidFill>
                  <a:schemeClr val="bg1"/>
                </a:solidFill>
                <a:effectLst/>
                <a:latin typeface="system-ui"/>
              </a:rPr>
              <a:t>ధన్యవాదములు</a:t>
            </a:r>
          </a:p>
        </p:txBody>
      </p:sp>
      <p:sp>
        <p:nvSpPr>
          <p:cNvPr id="3" name="TextBox 20">
            <a:extLst>
              <a:ext uri="{FF2B5EF4-FFF2-40B4-BE49-F238E27FC236}">
                <a16:creationId xmlns:a16="http://schemas.microsoft.com/office/drawing/2014/main" id="{A746397E-87C1-0CA1-B4AF-78BB574C38A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061813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Closing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Background pattern&#10;&#10;Description automatically generated">
            <a:extLst>
              <a:ext uri="{FF2B5EF4-FFF2-40B4-BE49-F238E27FC236}">
                <a16:creationId xmlns:a16="http://schemas.microsoft.com/office/drawing/2014/main" id="{973A747D-17C8-3049-97A8-E7994701ACB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700" y="287581"/>
            <a:ext cx="11658600" cy="634181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2B5F482-A1DF-47CF-A799-587634BE9938}"/>
              </a:ext>
            </a:extLst>
          </p:cNvPr>
          <p:cNvSpPr/>
          <p:nvPr userDrawn="1"/>
        </p:nvSpPr>
        <p:spPr>
          <a:xfrm>
            <a:off x="10683875" y="5937250"/>
            <a:ext cx="1095375" cy="6826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pic>
        <p:nvPicPr>
          <p:cNvPr id="14" name="Picture 13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D4A0DA91-CFBB-E84D-B787-D16C79C7267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232520C-4F76-B1E0-1315-122D2AE2AE9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670505" y="611557"/>
            <a:ext cx="4655186" cy="6001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Thank You</a:t>
            </a: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Danke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Gracias</a:t>
            </a:r>
            <a:br>
              <a:rPr lang="en-US" altLang="en-US" sz="2600" dirty="0">
                <a:solidFill>
                  <a:schemeClr val="bg1"/>
                </a:solidFill>
              </a:rPr>
            </a:br>
            <a:r>
              <a:rPr lang="en-US" altLang="en-US" sz="2600" dirty="0" err="1">
                <a:solidFill>
                  <a:schemeClr val="bg1"/>
                </a:solidFill>
              </a:rPr>
              <a:t>Grazie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谢谢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ありがとう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Asante</a:t>
            </a: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Merci</a:t>
            </a: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감사합니다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धन्यवाद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Kiitos</a:t>
            </a:r>
          </a:p>
          <a:p>
            <a:pPr algn="r">
              <a:defRPr/>
            </a:pPr>
            <a:r>
              <a:rPr lang="ar-SA" sz="2600" kern="1200" dirty="0">
                <a:solidFill>
                  <a:schemeClr val="bg1"/>
                </a:solidFill>
                <a:latin typeface="Calibri" charset="0"/>
                <a:ea typeface="ＭＳ Ｐゴシック" charset="-128"/>
                <a:cs typeface="+mn-cs"/>
              </a:rPr>
              <a:t>شكرًا</a:t>
            </a:r>
            <a:endParaRPr lang="en-GB" sz="2600" kern="1200" dirty="0">
              <a:solidFill>
                <a:schemeClr val="bg1"/>
              </a:solidFill>
              <a:latin typeface="Calibri" charset="0"/>
              <a:ea typeface="ＭＳ Ｐゴシック" charset="-128"/>
              <a:cs typeface="+mn-cs"/>
            </a:endParaRPr>
          </a:p>
          <a:p>
            <a:pPr algn="r">
              <a:defRPr/>
            </a:pPr>
            <a:r>
              <a:rPr lang="as-IN" altLang="en-US" sz="2600" dirty="0">
                <a:solidFill>
                  <a:schemeClr val="bg1"/>
                </a:solidFill>
              </a:rPr>
              <a:t>ধন্যবাদ</a:t>
            </a:r>
            <a:br>
              <a:rPr lang="en-US" altLang="en-US" sz="2600" dirty="0">
                <a:solidFill>
                  <a:schemeClr val="bg1"/>
                </a:solidFill>
              </a:rPr>
            </a:br>
            <a:r>
              <a:rPr lang="he-IL" altLang="en-US" sz="2600" dirty="0">
                <a:solidFill>
                  <a:schemeClr val="bg1"/>
                </a:solidFill>
              </a:rPr>
              <a:t>תודה</a:t>
            </a:r>
            <a:endParaRPr lang="en-GB" altLang="en-US" sz="2600" dirty="0">
              <a:solidFill>
                <a:schemeClr val="bg1"/>
              </a:solidFill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te-IN" sz="2000" b="0" i="0" dirty="0">
                <a:solidFill>
                  <a:schemeClr val="bg1"/>
                </a:solidFill>
                <a:effectLst/>
                <a:latin typeface="system-ui"/>
              </a:rPr>
              <a:t>ధన్యవాదములు</a:t>
            </a:r>
          </a:p>
        </p:txBody>
      </p:sp>
      <p:sp>
        <p:nvSpPr>
          <p:cNvPr id="3" name="TextBox 20">
            <a:extLst>
              <a:ext uri="{FF2B5EF4-FFF2-40B4-BE49-F238E27FC236}">
                <a16:creationId xmlns:a16="http://schemas.microsoft.com/office/drawing/2014/main" id="{908479A3-F44E-6F79-1AB5-22FC1841C3F8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35771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D0C364A-6D9D-BE47-B4F5-C79411B004C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624" y="5523753"/>
            <a:ext cx="4264272" cy="295077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8624" y="5833633"/>
            <a:ext cx="4264272" cy="301109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B82DC592-EAC9-634F-9EE1-EDC89A2624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200936EE-7EE0-D441-851D-618ACC029F6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sp>
        <p:nvSpPr>
          <p:cNvPr id="13" name="TextBox 20">
            <a:extLst>
              <a:ext uri="{FF2B5EF4-FFF2-40B4-BE49-F238E27FC236}">
                <a16:creationId xmlns:a16="http://schemas.microsoft.com/office/drawing/2014/main" id="{3292D234-E25F-7F41-ABB8-C75FCF5CD52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pic>
        <p:nvPicPr>
          <p:cNvPr id="10" name="Picture 9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3E0F26C2-13FB-254B-AE0E-BD5BE35F4E8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35F57A52-A090-7F0C-29C6-83F92019602D}"/>
              </a:ext>
            </a:extLst>
          </p:cNvPr>
          <p:cNvCxnSpPr>
            <a:cxnSpLocks/>
          </p:cNvCxnSpPr>
          <p:nvPr userDrawn="1"/>
        </p:nvCxnSpPr>
        <p:spPr>
          <a:xfrm>
            <a:off x="417443" y="5543631"/>
            <a:ext cx="0" cy="581172"/>
          </a:xfrm>
          <a:prstGeom prst="line">
            <a:avLst/>
          </a:prstGeom>
          <a:ln w="12700">
            <a:solidFill>
              <a:srgbClr val="00C1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587407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Closing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Background pattern&#10;&#10;Description automatically generated">
            <a:extLst>
              <a:ext uri="{FF2B5EF4-FFF2-40B4-BE49-F238E27FC236}">
                <a16:creationId xmlns:a16="http://schemas.microsoft.com/office/drawing/2014/main" id="{65C8D65D-FA78-7045-8C8F-56DDB114BD0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700" y="287581"/>
            <a:ext cx="11658600" cy="6341819"/>
          </a:xfrm>
          <a:prstGeom prst="rect">
            <a:avLst/>
          </a:prstGeom>
        </p:spPr>
      </p:pic>
      <p:pic>
        <p:nvPicPr>
          <p:cNvPr id="14" name="Picture 13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ED28C162-65FD-A34B-9664-413A5D187DB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6C7439E-9A8C-62F0-11A3-8D7D8A5E881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670505" y="611557"/>
            <a:ext cx="4655186" cy="6001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Thank You</a:t>
            </a: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Danke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Gracias</a:t>
            </a:r>
            <a:br>
              <a:rPr lang="en-US" altLang="en-US" sz="2600" dirty="0">
                <a:solidFill>
                  <a:schemeClr val="bg1"/>
                </a:solidFill>
              </a:rPr>
            </a:br>
            <a:r>
              <a:rPr lang="en-US" altLang="en-US" sz="2600" dirty="0" err="1">
                <a:solidFill>
                  <a:schemeClr val="bg1"/>
                </a:solidFill>
              </a:rPr>
              <a:t>Grazie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谢谢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ありがとう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Asante</a:t>
            </a: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Merci</a:t>
            </a: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감사합니다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धन्यवाद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Kiitos</a:t>
            </a:r>
          </a:p>
          <a:p>
            <a:pPr algn="r">
              <a:defRPr/>
            </a:pPr>
            <a:r>
              <a:rPr lang="ar-SA" sz="2600" kern="1200" dirty="0">
                <a:solidFill>
                  <a:schemeClr val="bg1"/>
                </a:solidFill>
                <a:latin typeface="Calibri" charset="0"/>
                <a:ea typeface="ＭＳ Ｐゴシック" charset="-128"/>
                <a:cs typeface="+mn-cs"/>
              </a:rPr>
              <a:t>شكرًا</a:t>
            </a:r>
            <a:endParaRPr lang="en-GB" sz="2600" kern="1200" dirty="0">
              <a:solidFill>
                <a:schemeClr val="bg1"/>
              </a:solidFill>
              <a:latin typeface="Calibri" charset="0"/>
              <a:ea typeface="ＭＳ Ｐゴシック" charset="-128"/>
              <a:cs typeface="+mn-cs"/>
            </a:endParaRPr>
          </a:p>
          <a:p>
            <a:pPr algn="r">
              <a:defRPr/>
            </a:pPr>
            <a:r>
              <a:rPr lang="as-IN" altLang="en-US" sz="2600" dirty="0">
                <a:solidFill>
                  <a:schemeClr val="bg1"/>
                </a:solidFill>
              </a:rPr>
              <a:t>ধন্যবাদ</a:t>
            </a:r>
            <a:br>
              <a:rPr lang="en-US" altLang="en-US" sz="2600" dirty="0">
                <a:solidFill>
                  <a:schemeClr val="bg1"/>
                </a:solidFill>
              </a:rPr>
            </a:br>
            <a:r>
              <a:rPr lang="he-IL" altLang="en-US" sz="2600" dirty="0">
                <a:solidFill>
                  <a:schemeClr val="bg1"/>
                </a:solidFill>
              </a:rPr>
              <a:t>תודה</a:t>
            </a:r>
            <a:endParaRPr lang="en-GB" altLang="en-US" sz="2600" dirty="0">
              <a:solidFill>
                <a:schemeClr val="bg1"/>
              </a:solidFill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te-IN" sz="2000" b="0" i="0" dirty="0">
                <a:solidFill>
                  <a:schemeClr val="bg1"/>
                </a:solidFill>
                <a:effectLst/>
                <a:latin typeface="system-ui"/>
              </a:rPr>
              <a:t>ధన్యవాదములు</a:t>
            </a:r>
          </a:p>
        </p:txBody>
      </p:sp>
      <p:sp>
        <p:nvSpPr>
          <p:cNvPr id="3" name="TextBox 20">
            <a:extLst>
              <a:ext uri="{FF2B5EF4-FFF2-40B4-BE49-F238E27FC236}">
                <a16:creationId xmlns:a16="http://schemas.microsoft.com/office/drawing/2014/main" id="{DE3DF629-D984-6F20-C82D-6842E675104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057506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Closing Slide">
    <p:bg>
      <p:bgPr>
        <a:gradFill flip="none" rotWithShape="1">
          <a:gsLst>
            <a:gs pos="100000">
              <a:schemeClr val="accent2"/>
            </a:gs>
            <a:gs pos="21000">
              <a:srgbClr val="00C1DE"/>
            </a:gs>
            <a:gs pos="49000">
              <a:schemeClr val="accent1"/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Background pattern&#10;&#10;Description automatically generated">
            <a:extLst>
              <a:ext uri="{FF2B5EF4-FFF2-40B4-BE49-F238E27FC236}">
                <a16:creationId xmlns:a16="http://schemas.microsoft.com/office/drawing/2014/main" id="{65C8D65D-FA78-7045-8C8F-56DDB114BD0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700" y="287581"/>
            <a:ext cx="11658600" cy="6341819"/>
          </a:xfrm>
          <a:prstGeom prst="rect">
            <a:avLst/>
          </a:prstGeom>
        </p:spPr>
      </p:pic>
      <p:pic>
        <p:nvPicPr>
          <p:cNvPr id="14" name="Picture 13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ED28C162-65FD-A34B-9664-413A5D187DB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6C7439E-9A8C-62F0-11A3-8D7D8A5E881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670505" y="611557"/>
            <a:ext cx="4655186" cy="6001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Thank You</a:t>
            </a: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Danke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Gracias</a:t>
            </a:r>
            <a:br>
              <a:rPr lang="en-US" altLang="en-US" sz="2600" dirty="0">
                <a:solidFill>
                  <a:schemeClr val="bg1"/>
                </a:solidFill>
              </a:rPr>
            </a:br>
            <a:r>
              <a:rPr lang="en-US" altLang="en-US" sz="2600" dirty="0" err="1">
                <a:solidFill>
                  <a:schemeClr val="bg1"/>
                </a:solidFill>
              </a:rPr>
              <a:t>Grazie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谢谢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ありがとう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Asante</a:t>
            </a: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Merci</a:t>
            </a: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감사합니다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धन्यवाद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Kiitos</a:t>
            </a:r>
          </a:p>
          <a:p>
            <a:pPr algn="r">
              <a:defRPr/>
            </a:pPr>
            <a:r>
              <a:rPr lang="ar-SA" sz="2600" kern="1200" dirty="0">
                <a:solidFill>
                  <a:schemeClr val="bg1"/>
                </a:solidFill>
                <a:latin typeface="Calibri" charset="0"/>
                <a:ea typeface="ＭＳ Ｐゴシック" charset="-128"/>
                <a:cs typeface="+mn-cs"/>
              </a:rPr>
              <a:t>شكرًا</a:t>
            </a:r>
            <a:endParaRPr lang="en-GB" sz="2600" kern="1200" dirty="0">
              <a:solidFill>
                <a:schemeClr val="bg1"/>
              </a:solidFill>
              <a:latin typeface="Calibri" charset="0"/>
              <a:ea typeface="ＭＳ Ｐゴシック" charset="-128"/>
              <a:cs typeface="+mn-cs"/>
            </a:endParaRPr>
          </a:p>
          <a:p>
            <a:pPr algn="r">
              <a:defRPr/>
            </a:pPr>
            <a:r>
              <a:rPr lang="as-IN" altLang="en-US" sz="2600" dirty="0">
                <a:solidFill>
                  <a:schemeClr val="bg1"/>
                </a:solidFill>
              </a:rPr>
              <a:t>ধন্যবাদ</a:t>
            </a:r>
            <a:br>
              <a:rPr lang="en-US" altLang="en-US" sz="2600" dirty="0">
                <a:solidFill>
                  <a:schemeClr val="bg1"/>
                </a:solidFill>
              </a:rPr>
            </a:br>
            <a:r>
              <a:rPr lang="he-IL" altLang="en-US" sz="2600" dirty="0">
                <a:solidFill>
                  <a:schemeClr val="bg1"/>
                </a:solidFill>
              </a:rPr>
              <a:t>תודה</a:t>
            </a:r>
            <a:endParaRPr lang="en-GB" altLang="en-US" sz="2600" dirty="0">
              <a:solidFill>
                <a:schemeClr val="bg1"/>
              </a:solidFill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te-IN" sz="2000" b="0" i="0" dirty="0">
                <a:solidFill>
                  <a:schemeClr val="bg1"/>
                </a:solidFill>
                <a:effectLst/>
                <a:latin typeface="system-ui"/>
              </a:rPr>
              <a:t>ధన్యవాదములు</a:t>
            </a:r>
          </a:p>
        </p:txBody>
      </p:sp>
      <p:sp>
        <p:nvSpPr>
          <p:cNvPr id="3" name="TextBox 20">
            <a:extLst>
              <a:ext uri="{FF2B5EF4-FFF2-40B4-BE49-F238E27FC236}">
                <a16:creationId xmlns:a16="http://schemas.microsoft.com/office/drawing/2014/main" id="{DE3DF629-D984-6F20-C82D-6842E675104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656059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losing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3A48FB55-D5BB-084F-BACF-A07C257E79F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6" name="Rectangle 5"/>
          <p:cNvSpPr>
            <a:spLocks noChangeArrowheads="1"/>
          </p:cNvSpPr>
          <p:nvPr userDrawn="1"/>
        </p:nvSpPr>
        <p:spPr bwMode="auto">
          <a:xfrm>
            <a:off x="7078942" y="520518"/>
            <a:ext cx="4233302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x-none" sz="1200" dirty="0">
                <a:solidFill>
                  <a:schemeClr val="bg1"/>
                </a:solidFill>
              </a:rPr>
              <a:t>The Arm trademarks featured in this presentation are registered trademarks or trademarks of Arm Limited (or its subsidiaries) in the US and/or elsewhere.  All rights reserved.  All other marks featured may be trademarks of their respective owners.</a:t>
            </a:r>
          </a:p>
          <a:p>
            <a:pPr algn="r">
              <a:defRPr/>
            </a:pPr>
            <a:br>
              <a:rPr lang="en-US" altLang="x-none" sz="1200" dirty="0">
                <a:solidFill>
                  <a:schemeClr val="bg1"/>
                </a:solidFill>
              </a:rPr>
            </a:br>
            <a:r>
              <a:rPr lang="en-US" altLang="x-none" sz="1200" dirty="0" err="1">
                <a:solidFill>
                  <a:schemeClr val="bg1"/>
                </a:solidFill>
              </a:rPr>
              <a:t>www.arm.com</a:t>
            </a:r>
            <a:r>
              <a:rPr lang="en-US" altLang="x-none" sz="1200" dirty="0">
                <a:solidFill>
                  <a:schemeClr val="bg1"/>
                </a:solidFill>
              </a:rPr>
              <a:t>/company/policies/trademarks</a:t>
            </a:r>
          </a:p>
        </p:txBody>
      </p:sp>
      <p:pic>
        <p:nvPicPr>
          <p:cNvPr id="13" name="Picture 12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E44746F1-B3D7-0243-8B06-95CC6A2018B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2" name="TextBox 20">
            <a:extLst>
              <a:ext uri="{FF2B5EF4-FFF2-40B4-BE49-F238E27FC236}">
                <a16:creationId xmlns:a16="http://schemas.microsoft.com/office/drawing/2014/main" id="{125EC0CC-4F04-39C5-041F-BEA17116B4D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071610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Closing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F5E22D11-BA56-674C-A7F1-E8B345E827B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A47F3DF-159E-2B4A-848E-BCCCF738104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078942" y="520518"/>
            <a:ext cx="4233302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x-none" sz="1200" dirty="0">
                <a:solidFill>
                  <a:schemeClr val="bg1"/>
                </a:solidFill>
              </a:rPr>
              <a:t>The Arm trademarks featured in this presentation are registered trademarks or trademarks of Arm Limited (or its subsidiaries) in the US and/or elsewhere.  All rights reserved.  All other marks featured may be trademarks of their respective owners.</a:t>
            </a:r>
          </a:p>
          <a:p>
            <a:pPr algn="r">
              <a:defRPr/>
            </a:pPr>
            <a:br>
              <a:rPr lang="en-US" altLang="x-none" sz="1200" dirty="0">
                <a:solidFill>
                  <a:schemeClr val="bg1"/>
                </a:solidFill>
              </a:rPr>
            </a:br>
            <a:r>
              <a:rPr lang="en-US" altLang="x-none" sz="1200" dirty="0" err="1">
                <a:solidFill>
                  <a:schemeClr val="bg1"/>
                </a:solidFill>
              </a:rPr>
              <a:t>www.arm.com</a:t>
            </a:r>
            <a:r>
              <a:rPr lang="en-US" altLang="x-none" sz="1200" dirty="0">
                <a:solidFill>
                  <a:schemeClr val="bg1"/>
                </a:solidFill>
              </a:rPr>
              <a:t>/company/policies/trademarks</a:t>
            </a:r>
          </a:p>
        </p:txBody>
      </p:sp>
      <p:pic>
        <p:nvPicPr>
          <p:cNvPr id="14" name="Picture 13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0C2CB46F-4F17-004B-85E2-BC55AB449E3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2" name="TextBox 20">
            <a:extLst>
              <a:ext uri="{FF2B5EF4-FFF2-40B4-BE49-F238E27FC236}">
                <a16:creationId xmlns:a16="http://schemas.microsoft.com/office/drawing/2014/main" id="{51C65B67-1002-E334-8760-AE1DBFE14D6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505067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1_Closing Slide">
    <p:bg>
      <p:bgPr>
        <a:gradFill flip="none" rotWithShape="1">
          <a:gsLst>
            <a:gs pos="100000">
              <a:schemeClr val="accent2"/>
            </a:gs>
            <a:gs pos="21000">
              <a:srgbClr val="00C1DE"/>
            </a:gs>
            <a:gs pos="49000">
              <a:schemeClr val="accent1"/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F5E22D11-BA56-674C-A7F1-E8B345E827B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A47F3DF-159E-2B4A-848E-BCCCF738104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078942" y="520518"/>
            <a:ext cx="4233302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x-none" sz="1200" dirty="0">
                <a:solidFill>
                  <a:schemeClr val="bg1"/>
                </a:solidFill>
              </a:rPr>
              <a:t>The Arm trademarks featured in this presentation are registered trademarks or trademarks of Arm Limited (or its subsidiaries) in the US and/or elsewhere.  All rights reserved.  All other marks featured may be trademarks of their respective owners.</a:t>
            </a:r>
          </a:p>
          <a:p>
            <a:pPr algn="r">
              <a:defRPr/>
            </a:pPr>
            <a:br>
              <a:rPr lang="en-US" altLang="x-none" sz="1200" dirty="0">
                <a:solidFill>
                  <a:schemeClr val="bg1"/>
                </a:solidFill>
              </a:rPr>
            </a:br>
            <a:r>
              <a:rPr lang="en-US" altLang="x-none" sz="1200" dirty="0" err="1">
                <a:solidFill>
                  <a:schemeClr val="bg1"/>
                </a:solidFill>
              </a:rPr>
              <a:t>www.arm.com</a:t>
            </a:r>
            <a:r>
              <a:rPr lang="en-US" altLang="x-none" sz="1200" dirty="0">
                <a:solidFill>
                  <a:schemeClr val="bg1"/>
                </a:solidFill>
              </a:rPr>
              <a:t>/company/policies/trademarks</a:t>
            </a:r>
          </a:p>
        </p:txBody>
      </p:sp>
      <p:pic>
        <p:nvPicPr>
          <p:cNvPr id="14" name="Picture 13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0C2CB46F-4F17-004B-85E2-BC55AB449E3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2" name="TextBox 20">
            <a:extLst>
              <a:ext uri="{FF2B5EF4-FFF2-40B4-BE49-F238E27FC236}">
                <a16:creationId xmlns:a16="http://schemas.microsoft.com/office/drawing/2014/main" id="{51C65B67-1002-E334-8760-AE1DBFE14D6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911831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Closing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Background pattern&#10;&#10;Description automatically generated">
            <a:extLst>
              <a:ext uri="{FF2B5EF4-FFF2-40B4-BE49-F238E27FC236}">
                <a16:creationId xmlns:a16="http://schemas.microsoft.com/office/drawing/2014/main" id="{5CB4EA8E-D6CA-DF40-9ADD-CE8408E00D9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700" y="287581"/>
            <a:ext cx="11658600" cy="6341819"/>
          </a:xfrm>
          <a:prstGeom prst="rect">
            <a:avLst/>
          </a:prstGeom>
        </p:spPr>
      </p:pic>
      <p:sp>
        <p:nvSpPr>
          <p:cNvPr id="6" name="Rectangle 5"/>
          <p:cNvSpPr>
            <a:spLocks noChangeArrowheads="1"/>
          </p:cNvSpPr>
          <p:nvPr userDrawn="1"/>
        </p:nvSpPr>
        <p:spPr bwMode="auto">
          <a:xfrm>
            <a:off x="7078942" y="520518"/>
            <a:ext cx="4233302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x-none" sz="1200" dirty="0">
                <a:solidFill>
                  <a:schemeClr val="bg1"/>
                </a:solidFill>
              </a:rPr>
              <a:t>The Arm trademarks featured in this presentation are registered trademarks or trademarks of Arm Limited (or its subsidiaries) in the US and/or elsewhere.  All rights reserved.  All other marks featured may be trademarks of their respective owners.</a:t>
            </a:r>
          </a:p>
          <a:p>
            <a:pPr algn="r">
              <a:defRPr/>
            </a:pPr>
            <a:br>
              <a:rPr lang="en-US" altLang="x-none" sz="1200" dirty="0">
                <a:solidFill>
                  <a:schemeClr val="bg1"/>
                </a:solidFill>
              </a:rPr>
            </a:br>
            <a:r>
              <a:rPr lang="en-US" altLang="x-none" sz="1200" dirty="0" err="1">
                <a:solidFill>
                  <a:schemeClr val="bg1"/>
                </a:solidFill>
              </a:rPr>
              <a:t>www.arm.com</a:t>
            </a:r>
            <a:r>
              <a:rPr lang="en-US" altLang="x-none" sz="1200" dirty="0">
                <a:solidFill>
                  <a:schemeClr val="bg1"/>
                </a:solidFill>
              </a:rPr>
              <a:t>/company/policies/trademarks</a:t>
            </a:r>
          </a:p>
        </p:txBody>
      </p:sp>
      <p:pic>
        <p:nvPicPr>
          <p:cNvPr id="13" name="Picture 12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E44746F1-B3D7-0243-8B06-95CC6A2018B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2" name="TextBox 20">
            <a:extLst>
              <a:ext uri="{FF2B5EF4-FFF2-40B4-BE49-F238E27FC236}">
                <a16:creationId xmlns:a16="http://schemas.microsoft.com/office/drawing/2014/main" id="{854653A2-DF57-3728-3E84-C3AF0DEC905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795808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Closing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Background pattern&#10;&#10;Description automatically generated">
            <a:extLst>
              <a:ext uri="{FF2B5EF4-FFF2-40B4-BE49-F238E27FC236}">
                <a16:creationId xmlns:a16="http://schemas.microsoft.com/office/drawing/2014/main" id="{007A6213-5C36-0A44-890D-F1E1590E8B8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700" y="287581"/>
            <a:ext cx="11658600" cy="634181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A47F3DF-159E-2B4A-848E-BCCCF738104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078942" y="520518"/>
            <a:ext cx="4233302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x-none" sz="1200" dirty="0">
                <a:solidFill>
                  <a:schemeClr val="bg1"/>
                </a:solidFill>
              </a:rPr>
              <a:t>The Arm trademarks featured in this presentation are registered trademarks or trademarks of Arm Limited (or its subsidiaries) in the US and/or elsewhere.  All rights reserved.  All other marks featured may be trademarks of their respective owners.</a:t>
            </a:r>
          </a:p>
          <a:p>
            <a:pPr algn="r">
              <a:defRPr/>
            </a:pPr>
            <a:br>
              <a:rPr lang="en-US" altLang="x-none" sz="1200" dirty="0">
                <a:solidFill>
                  <a:schemeClr val="bg1"/>
                </a:solidFill>
              </a:rPr>
            </a:br>
            <a:r>
              <a:rPr lang="en-US" altLang="x-none" sz="1200" dirty="0" err="1">
                <a:solidFill>
                  <a:schemeClr val="bg1"/>
                </a:solidFill>
              </a:rPr>
              <a:t>www.arm.com</a:t>
            </a:r>
            <a:r>
              <a:rPr lang="en-US" altLang="x-none" sz="1200" dirty="0">
                <a:solidFill>
                  <a:schemeClr val="bg1"/>
                </a:solidFill>
              </a:rPr>
              <a:t>/company/policies/trademarks</a:t>
            </a:r>
          </a:p>
        </p:txBody>
      </p:sp>
      <p:pic>
        <p:nvPicPr>
          <p:cNvPr id="14" name="Picture 13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0C2CB46F-4F17-004B-85E2-BC55AB449E3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2" name="TextBox 20">
            <a:extLst>
              <a:ext uri="{FF2B5EF4-FFF2-40B4-BE49-F238E27FC236}">
                <a16:creationId xmlns:a16="http://schemas.microsoft.com/office/drawing/2014/main" id="{16EF959D-9832-1867-1020-70C850E8715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412571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_Closing Slide">
    <p:bg>
      <p:bgPr>
        <a:gradFill flip="none" rotWithShape="1">
          <a:gsLst>
            <a:gs pos="100000">
              <a:schemeClr val="accent2"/>
            </a:gs>
            <a:gs pos="21000">
              <a:srgbClr val="00C1DE"/>
            </a:gs>
            <a:gs pos="49000">
              <a:schemeClr val="accent1"/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Background pattern&#10;&#10;Description automatically generated">
            <a:extLst>
              <a:ext uri="{FF2B5EF4-FFF2-40B4-BE49-F238E27FC236}">
                <a16:creationId xmlns:a16="http://schemas.microsoft.com/office/drawing/2014/main" id="{007A6213-5C36-0A44-890D-F1E1590E8B8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700" y="287581"/>
            <a:ext cx="11658600" cy="634181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A47F3DF-159E-2B4A-848E-BCCCF738104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078942" y="520518"/>
            <a:ext cx="4233302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x-none" sz="1200" dirty="0">
                <a:solidFill>
                  <a:schemeClr val="bg1"/>
                </a:solidFill>
              </a:rPr>
              <a:t>The Arm trademarks featured in this presentation are registered trademarks or trademarks of Arm Limited (or its subsidiaries) in the US and/or elsewhere.  All rights reserved.  All other marks featured may be trademarks of their respective owners.</a:t>
            </a:r>
          </a:p>
          <a:p>
            <a:pPr algn="r">
              <a:defRPr/>
            </a:pPr>
            <a:br>
              <a:rPr lang="en-US" altLang="x-none" sz="1200" dirty="0">
                <a:solidFill>
                  <a:schemeClr val="bg1"/>
                </a:solidFill>
              </a:rPr>
            </a:br>
            <a:r>
              <a:rPr lang="en-US" altLang="x-none" sz="1200" dirty="0" err="1">
                <a:solidFill>
                  <a:schemeClr val="bg1"/>
                </a:solidFill>
              </a:rPr>
              <a:t>www.arm.com</a:t>
            </a:r>
            <a:r>
              <a:rPr lang="en-US" altLang="x-none" sz="1200" dirty="0">
                <a:solidFill>
                  <a:schemeClr val="bg1"/>
                </a:solidFill>
              </a:rPr>
              <a:t>/company/policies/trademarks</a:t>
            </a:r>
          </a:p>
        </p:txBody>
      </p:sp>
      <p:pic>
        <p:nvPicPr>
          <p:cNvPr id="14" name="Picture 13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0C2CB46F-4F17-004B-85E2-BC55AB449E3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2" name="TextBox 20">
            <a:extLst>
              <a:ext uri="{FF2B5EF4-FFF2-40B4-BE49-F238E27FC236}">
                <a16:creationId xmlns:a16="http://schemas.microsoft.com/office/drawing/2014/main" id="{16EF959D-9832-1867-1020-70C850E8715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56938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1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D0C364A-6D9D-BE47-B4F5-C79411B004C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624" y="5523753"/>
            <a:ext cx="4264272" cy="295077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8624" y="5833633"/>
            <a:ext cx="4264272" cy="301109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B82DC592-EAC9-634F-9EE1-EDC89A2624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200936EE-7EE0-D441-851D-618ACC029F6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sp>
        <p:nvSpPr>
          <p:cNvPr id="13" name="TextBox 20">
            <a:extLst>
              <a:ext uri="{FF2B5EF4-FFF2-40B4-BE49-F238E27FC236}">
                <a16:creationId xmlns:a16="http://schemas.microsoft.com/office/drawing/2014/main" id="{3292D234-E25F-7F41-ABB8-C75FCF5CD52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pic>
        <p:nvPicPr>
          <p:cNvPr id="10" name="Picture 9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0BEDD4A8-AC94-F043-97D1-13B28A4EA03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586954D4-E837-74D6-C2A1-5D6EC130E8CC}"/>
              </a:ext>
            </a:extLst>
          </p:cNvPr>
          <p:cNvCxnSpPr>
            <a:cxnSpLocks/>
          </p:cNvCxnSpPr>
          <p:nvPr userDrawn="1"/>
        </p:nvCxnSpPr>
        <p:spPr>
          <a:xfrm>
            <a:off x="417443" y="5543631"/>
            <a:ext cx="0" cy="581172"/>
          </a:xfrm>
          <a:prstGeom prst="line">
            <a:avLst/>
          </a:prstGeom>
          <a:ln w="12700">
            <a:solidFill>
              <a:srgbClr val="00C1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89041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4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D0C364A-6D9D-BE47-B4F5-C79411B004C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116" y="-66"/>
            <a:ext cx="12192116" cy="6858065"/>
          </a:xfrm>
          <a:prstGeom prst="rect">
            <a:avLst/>
          </a:prstGeom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624" y="5523753"/>
            <a:ext cx="4264272" cy="295077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8624" y="5833633"/>
            <a:ext cx="4264272" cy="301109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B82DC592-EAC9-634F-9EE1-EDC89A2624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200936EE-7EE0-D441-851D-618ACC029F6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sp>
        <p:nvSpPr>
          <p:cNvPr id="13" name="TextBox 20">
            <a:extLst>
              <a:ext uri="{FF2B5EF4-FFF2-40B4-BE49-F238E27FC236}">
                <a16:creationId xmlns:a16="http://schemas.microsoft.com/office/drawing/2014/main" id="{3292D234-E25F-7F41-ABB8-C75FCF5CD52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FF50941-4230-974A-977D-8F6D313B8AEF}"/>
              </a:ext>
            </a:extLst>
          </p:cNvPr>
          <p:cNvCxnSpPr>
            <a:cxnSpLocks/>
          </p:cNvCxnSpPr>
          <p:nvPr userDrawn="1"/>
        </p:nvCxnSpPr>
        <p:spPr>
          <a:xfrm>
            <a:off x="417443" y="5543631"/>
            <a:ext cx="0" cy="581172"/>
          </a:xfrm>
          <a:prstGeom prst="line">
            <a:avLst/>
          </a:prstGeom>
          <a:ln w="12700">
            <a:solidFill>
              <a:srgbClr val="00C1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21997F8F-0B70-7945-8CB6-7230FFBB880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1076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0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D0C364A-6D9D-BE47-B4F5-C79411B004C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6927" y="0"/>
            <a:ext cx="12202885" cy="6864122"/>
          </a:xfrm>
          <a:prstGeom prst="rect">
            <a:avLst/>
          </a:prstGeom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624" y="5523753"/>
            <a:ext cx="4264272" cy="295077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8624" y="5833633"/>
            <a:ext cx="4264272" cy="301109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B82DC592-EAC9-634F-9EE1-EDC89A2624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200936EE-7EE0-D441-851D-618ACC029F6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sp>
        <p:nvSpPr>
          <p:cNvPr id="13" name="TextBox 20">
            <a:extLst>
              <a:ext uri="{FF2B5EF4-FFF2-40B4-BE49-F238E27FC236}">
                <a16:creationId xmlns:a16="http://schemas.microsoft.com/office/drawing/2014/main" id="{3292D234-E25F-7F41-ABB8-C75FCF5CD52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FF50941-4230-974A-977D-8F6D313B8AEF}"/>
              </a:ext>
            </a:extLst>
          </p:cNvPr>
          <p:cNvCxnSpPr>
            <a:cxnSpLocks/>
          </p:cNvCxnSpPr>
          <p:nvPr userDrawn="1"/>
        </p:nvCxnSpPr>
        <p:spPr>
          <a:xfrm>
            <a:off x="417443" y="5543631"/>
            <a:ext cx="0" cy="581172"/>
          </a:xfrm>
          <a:prstGeom prst="line">
            <a:avLst/>
          </a:prstGeom>
          <a:ln w="12700">
            <a:solidFill>
              <a:srgbClr val="00C1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0BEDD4A8-AC94-F043-97D1-13B28A4EA03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773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7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D0C364A-6D9D-BE47-B4F5-C79411B004C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-16933"/>
            <a:ext cx="12192000" cy="6858000"/>
          </a:xfrm>
          <a:prstGeom prst="rect">
            <a:avLst/>
          </a:prstGeom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624" y="5523753"/>
            <a:ext cx="4264272" cy="295077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8624" y="5833633"/>
            <a:ext cx="4264272" cy="301109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B82DC592-EAC9-634F-9EE1-EDC89A2624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200936EE-7EE0-D441-851D-618ACC029F6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sp>
        <p:nvSpPr>
          <p:cNvPr id="13" name="TextBox 20">
            <a:extLst>
              <a:ext uri="{FF2B5EF4-FFF2-40B4-BE49-F238E27FC236}">
                <a16:creationId xmlns:a16="http://schemas.microsoft.com/office/drawing/2014/main" id="{3292D234-E25F-7F41-ABB8-C75FCF5CD52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FF50941-4230-974A-977D-8F6D313B8AEF}"/>
              </a:ext>
            </a:extLst>
          </p:cNvPr>
          <p:cNvCxnSpPr>
            <a:cxnSpLocks/>
          </p:cNvCxnSpPr>
          <p:nvPr userDrawn="1"/>
        </p:nvCxnSpPr>
        <p:spPr>
          <a:xfrm>
            <a:off x="417443" y="5543631"/>
            <a:ext cx="0" cy="581172"/>
          </a:xfrm>
          <a:prstGeom prst="line">
            <a:avLst/>
          </a:prstGeom>
          <a:ln w="12700">
            <a:solidFill>
              <a:srgbClr val="00C1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65F417A8-5A56-C049-844F-E82873A7721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3776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5_Section Divider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EF3C97BB-9939-B347-8FA3-7462E2FE434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356230" y="0"/>
            <a:ext cx="6835769" cy="6858000"/>
          </a:xfrm>
          <a:prstGeom prst="rect">
            <a:avLst/>
          </a:prstGeom>
        </p:spPr>
      </p:pic>
      <p:sp>
        <p:nvSpPr>
          <p:cNvPr id="12" name="TextBox 20">
            <a:extLst>
              <a:ext uri="{FF2B5EF4-FFF2-40B4-BE49-F238E27FC236}">
                <a16:creationId xmlns:a16="http://schemas.microsoft.com/office/drawing/2014/main" id="{714AEDC0-A33B-F940-A840-6EE803459EFF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F460B914-698E-8E44-851B-26EF10C37B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1139BE0C-30D8-5E4A-AADA-9C76A8138DE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15" name="Picture 14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A64E8E06-C0AC-F149-A17F-960EB7414B2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5753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image" Target="../media/image2.pn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image" Target="../media/image5.svg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image" Target="../media/image4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51" Type="http://schemas.openxmlformats.org/officeDocument/2006/relationships/image" Target="../media/image3.svg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9425" y="478301"/>
            <a:ext cx="11233150" cy="65476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1029" name="TextBox 26"/>
          <p:cNvSpPr txBox="1">
            <a:spLocks noChangeArrowheads="1"/>
          </p:cNvSpPr>
          <p:nvPr userDrawn="1"/>
        </p:nvSpPr>
        <p:spPr bwMode="auto">
          <a:xfrm>
            <a:off x="317949" y="6410643"/>
            <a:ext cx="312738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fld id="{2682C2D1-8EA8-E748-B66F-74D4D53CF8F8}" type="slidenum">
              <a:rPr lang="en-US" altLang="en-US" sz="1000" smtClean="0">
                <a:solidFill>
                  <a:srgbClr val="7F7F7F"/>
                </a:solidFill>
              </a:rPr>
              <a:pPr eaLnBrk="1" hangingPunct="1">
                <a:lnSpc>
                  <a:spcPct val="90000"/>
                </a:lnSpc>
                <a:spcAft>
                  <a:spcPts val="600"/>
                </a:spcAft>
                <a:buFont typeface="Arial" charset="0"/>
                <a:buNone/>
                <a:defRPr/>
              </a:pPr>
              <a:t>‹#›</a:t>
            </a:fld>
            <a:endParaRPr lang="en-US" altLang="en-US" sz="1000" dirty="0">
              <a:solidFill>
                <a:srgbClr val="7F7F7F"/>
              </a:solidFill>
            </a:endParaRP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84EB643E-3109-434C-BA97-15D4C8A5EF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9425" y="1133061"/>
            <a:ext cx="11243088" cy="497466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Box 20">
            <a:extLst>
              <a:ext uri="{FF2B5EF4-FFF2-40B4-BE49-F238E27FC236}">
                <a16:creationId xmlns:a16="http://schemas.microsoft.com/office/drawing/2014/main" id="{A9403B94-AAAF-AB46-B38A-95D16DABD52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accent6"/>
                </a:solidFill>
              </a:rPr>
              <a:t>© 2024 Arm</a:t>
            </a:r>
            <a:endParaRPr lang="en-US" altLang="en-US" sz="1000" dirty="0">
              <a:solidFill>
                <a:schemeClr val="accent6"/>
              </a:solidFill>
            </a:endParaRPr>
          </a:p>
        </p:txBody>
      </p:sp>
      <p:pic>
        <p:nvPicPr>
          <p:cNvPr id="5" name="Picture 4" descr="A picture containing clock, meter&#10;&#10;Description automatically generated">
            <a:extLst>
              <a:ext uri="{FF2B5EF4-FFF2-40B4-BE49-F238E27FC236}">
                <a16:creationId xmlns:a16="http://schemas.microsoft.com/office/drawing/2014/main" id="{970F2EF9-EE0C-275D-DB99-812522D98880}"/>
              </a:ext>
            </a:extLst>
          </p:cNvPr>
          <p:cNvPicPr>
            <a:picLocks noChangeAspect="1"/>
          </p:cNvPicPr>
          <p:nvPr userDrawn="1"/>
        </p:nvPicPr>
        <p:blipFill>
          <a:blip r:embed="rId4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35847" y="6384924"/>
            <a:ext cx="879904" cy="274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7910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520" r:id="rId1"/>
    <p:sldLayoutId id="2147485567" r:id="rId2"/>
    <p:sldLayoutId id="2147485516" r:id="rId3"/>
    <p:sldLayoutId id="2147485517" r:id="rId4"/>
    <p:sldLayoutId id="2147485551" r:id="rId5"/>
    <p:sldLayoutId id="2147485519" r:id="rId6"/>
    <p:sldLayoutId id="2147485531" r:id="rId7"/>
    <p:sldLayoutId id="2147485552" r:id="rId8"/>
    <p:sldLayoutId id="2147485540" r:id="rId9"/>
    <p:sldLayoutId id="2147485539" r:id="rId10"/>
    <p:sldLayoutId id="2147485541" r:id="rId11"/>
    <p:sldLayoutId id="2147485556" r:id="rId12"/>
    <p:sldLayoutId id="2147485436" r:id="rId13"/>
    <p:sldLayoutId id="2147485523" r:id="rId14"/>
    <p:sldLayoutId id="2147485557" r:id="rId15"/>
    <p:sldLayoutId id="2147485525" r:id="rId16"/>
    <p:sldLayoutId id="2147485524" r:id="rId17"/>
    <p:sldLayoutId id="2147485510" r:id="rId18"/>
    <p:sldLayoutId id="2147485558" r:id="rId19"/>
    <p:sldLayoutId id="2147485438" r:id="rId20"/>
    <p:sldLayoutId id="2147485536" r:id="rId21"/>
    <p:sldLayoutId id="2147485535" r:id="rId22"/>
    <p:sldLayoutId id="2147485559" r:id="rId23"/>
    <p:sldLayoutId id="2147485538" r:id="rId24"/>
    <p:sldLayoutId id="2147485440" r:id="rId25"/>
    <p:sldLayoutId id="2147485441" r:id="rId26"/>
    <p:sldLayoutId id="2147485442" r:id="rId27"/>
    <p:sldLayoutId id="2147485443" r:id="rId28"/>
    <p:sldLayoutId id="2147485444" r:id="rId29"/>
    <p:sldLayoutId id="2147485445" r:id="rId30"/>
    <p:sldLayoutId id="2147485446" r:id="rId31"/>
    <p:sldLayoutId id="2147485447" r:id="rId32"/>
    <p:sldLayoutId id="2147485448" r:id="rId33"/>
    <p:sldLayoutId id="2147485449" r:id="rId34"/>
    <p:sldLayoutId id="2147485450" r:id="rId35"/>
    <p:sldLayoutId id="2147485452" r:id="rId36"/>
    <p:sldLayoutId id="2147485512" r:id="rId37"/>
    <p:sldLayoutId id="2147485560" r:id="rId38"/>
    <p:sldLayoutId id="2147485526" r:id="rId39"/>
    <p:sldLayoutId id="2147485527" r:id="rId40"/>
    <p:sldLayoutId id="2147485561" r:id="rId41"/>
    <p:sldLayoutId id="2147485453" r:id="rId42"/>
    <p:sldLayoutId id="2147485513" r:id="rId43"/>
    <p:sldLayoutId id="2147485562" r:id="rId44"/>
    <p:sldLayoutId id="2147485528" r:id="rId45"/>
    <p:sldLayoutId id="2147485529" r:id="rId46"/>
    <p:sldLayoutId id="2147485563" r:id="rId47"/>
  </p:sldLayoutIdLst>
  <p:hf hdr="0" ftr="0" dt="0"/>
  <p:txStyles>
    <p:titleStyle>
      <a:lvl1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0" kern="1200" spc="-50">
          <a:solidFill>
            <a:schemeClr val="accent1"/>
          </a:solidFill>
          <a:latin typeface="+mn-lt"/>
          <a:ea typeface="ＭＳ Ｐゴシック" charset="0"/>
          <a:cs typeface="ＭＳ Ｐゴシック" charset="0"/>
        </a:defRPr>
      </a:lvl1pPr>
      <a:lvl2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2pPr>
      <a:lvl3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3pPr>
      <a:lvl4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4pPr>
      <a:lvl5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5pPr>
      <a:lvl6pPr marL="4572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6pPr>
      <a:lvl7pPr marL="9144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7pPr>
      <a:lvl8pPr marL="13716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8pPr>
      <a:lvl9pPr marL="18288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9pPr>
    </p:titleStyle>
    <p:bodyStyle>
      <a:lvl1pPr marL="342900" indent="-342900" algn="l" rtl="0" eaLnBrk="1" fontAlgn="base" hangingPunct="1">
        <a:lnSpc>
          <a:spcPct val="100000"/>
        </a:lnSpc>
        <a:spcBef>
          <a:spcPts val="600"/>
        </a:spcBef>
        <a:spcAft>
          <a:spcPts val="0"/>
        </a:spcAft>
        <a:buClr>
          <a:schemeClr val="accent1"/>
        </a:buClr>
        <a:buFontTx/>
        <a:buBlip>
          <a:blip r:embed="rId50">
            <a:extLst>
              <a:ext uri="{96DAC541-7B7A-43D3-8B79-37D633B846F1}">
                <asvg:svgBlip xmlns:asvg="http://schemas.microsoft.com/office/drawing/2016/SVG/main" r:embed="rId51"/>
              </a:ext>
            </a:extLst>
          </a:blip>
        </a:buBlip>
        <a:defRPr sz="2400" kern="1200">
          <a:solidFill>
            <a:srgbClr val="333E48"/>
          </a:solidFill>
          <a:latin typeface="+mn-lt"/>
          <a:ea typeface="ＭＳ Ｐゴシック" charset="0"/>
          <a:cs typeface="ＭＳ Ｐゴシック" charset="0"/>
        </a:defRPr>
      </a:lvl1pPr>
      <a:lvl2pPr marL="581343" indent="-166688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Arial" charset="0"/>
        <a:buChar char="•"/>
        <a:defRPr sz="2000" kern="1200">
          <a:solidFill>
            <a:srgbClr val="333E48"/>
          </a:solidFill>
          <a:latin typeface="+mn-lt"/>
          <a:ea typeface="ＭＳ Ｐゴシック" charset="0"/>
          <a:cs typeface="+mn-cs"/>
        </a:defRPr>
      </a:lvl2pPr>
      <a:lvl3pPr marL="855663" indent="-166688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Tx/>
        <a:buBlip>
          <a:blip r:embed="rId52">
            <a:extLst>
              <a:ext uri="{96DAC541-7B7A-43D3-8B79-37D633B846F1}">
                <asvg:svgBlip xmlns:asvg="http://schemas.microsoft.com/office/drawing/2016/SVG/main" r:embed="rId53"/>
              </a:ext>
            </a:extLst>
          </a:blip>
        </a:buBlip>
        <a:defRPr kern="1200">
          <a:solidFill>
            <a:srgbClr val="333E48"/>
          </a:solidFill>
          <a:latin typeface="+mn-lt"/>
          <a:ea typeface="ＭＳ Ｐゴシック" charset="0"/>
          <a:cs typeface="+mn-cs"/>
        </a:defRPr>
      </a:lvl3pPr>
      <a:lvl4pPr marL="1201738" indent="-173038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Wingdings" charset="2"/>
        <a:buChar char="§"/>
        <a:defRPr kern="1200">
          <a:solidFill>
            <a:srgbClr val="333E48"/>
          </a:solidFill>
          <a:latin typeface="+mn-lt"/>
          <a:ea typeface="ＭＳ Ｐゴシック" charset="0"/>
          <a:cs typeface="+mn-cs"/>
        </a:defRPr>
      </a:lvl4pPr>
      <a:lvl5pPr marL="1427163" indent="-168275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Tx/>
        <a:buBlip>
          <a:blip r:embed="rId52">
            <a:extLst>
              <a:ext uri="{96DAC541-7B7A-43D3-8B79-37D633B846F1}">
                <asvg:svgBlip xmlns:asvg="http://schemas.microsoft.com/office/drawing/2016/SVG/main" r:embed="rId53"/>
              </a:ext>
            </a:extLst>
          </a:blip>
        </a:buBlip>
        <a:defRPr kern="1200">
          <a:solidFill>
            <a:srgbClr val="333E48"/>
          </a:solidFill>
          <a:latin typeface="+mn-lt"/>
          <a:ea typeface="ＭＳ Ｐゴシック" charset="0"/>
          <a:cs typeface="+mn-cs"/>
        </a:defRPr>
      </a:lvl5pPr>
      <a:lvl6pPr marL="16550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lang="en-US" sz="1600" kern="1200" dirty="0" smtClean="0">
          <a:solidFill>
            <a:srgbClr val="383838"/>
          </a:solidFill>
          <a:latin typeface="+mn-lt"/>
          <a:ea typeface="+mn-ea"/>
          <a:cs typeface="+mn-cs"/>
        </a:defRPr>
      </a:lvl6pPr>
      <a:lvl7pPr marL="18836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panose="020F0502020204030204" pitchFamily="34" charset="0"/>
        <a:buChar char="–"/>
        <a:defRPr lang="en-US" sz="1600" kern="1200" dirty="0" smtClean="0">
          <a:solidFill>
            <a:srgbClr val="383838"/>
          </a:solidFill>
          <a:latin typeface="+mn-lt"/>
          <a:ea typeface="+mn-ea"/>
          <a:cs typeface="+mn-cs"/>
        </a:defRPr>
      </a:lvl7pPr>
      <a:lvl8pPr marL="21122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lang="en-US" sz="1600" kern="1200" dirty="0" smtClean="0">
          <a:solidFill>
            <a:srgbClr val="383838"/>
          </a:solidFill>
          <a:latin typeface="+mn-lt"/>
          <a:ea typeface="+mn-ea"/>
          <a:cs typeface="+mn-cs"/>
        </a:defRPr>
      </a:lvl8pPr>
      <a:lvl9pPr marL="23408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panose="020F0502020204030204" pitchFamily="34" charset="0"/>
        <a:buChar char="–"/>
        <a:defRPr lang="en-US" sz="1600" kern="1200" dirty="0" smtClean="0">
          <a:solidFill>
            <a:srgbClr val="383838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619" userDrawn="1">
          <p15:clr>
            <a:srgbClr val="F26B43"/>
          </p15:clr>
        </p15:guide>
        <p15:guide id="4" orient="horz" pos="300" userDrawn="1">
          <p15:clr>
            <a:srgbClr val="F26B43"/>
          </p15:clr>
        </p15:guide>
        <p15:guide id="5" orient="horz" pos="4020" userDrawn="1">
          <p15:clr>
            <a:srgbClr val="F26B43"/>
          </p15:clr>
        </p15:guide>
        <p15:guide id="6" pos="7378" userDrawn="1">
          <p15:clr>
            <a:srgbClr val="F26B43"/>
          </p15:clr>
        </p15:guide>
        <p15:guide id="7" pos="302" userDrawn="1">
          <p15:clr>
            <a:srgbClr val="F26B43"/>
          </p15:clr>
        </p15:guide>
        <p15:guide id="8" pos="706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5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5.sv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5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5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5.xml"/><Relationship Id="rId4" Type="http://schemas.openxmlformats.org/officeDocument/2006/relationships/hyperlink" Target="http://dx.doi.org/10.1145/3065386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3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12" Type="http://schemas.openxmlformats.org/officeDocument/2006/relationships/image" Target="../media/image4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40.png"/><Relationship Id="rId11" Type="http://schemas.openxmlformats.org/officeDocument/2006/relationships/image" Target="../media/image5.svg"/><Relationship Id="rId5" Type="http://schemas.openxmlformats.org/officeDocument/2006/relationships/image" Target="../media/image39.png"/><Relationship Id="rId10" Type="http://schemas.openxmlformats.org/officeDocument/2006/relationships/image" Target="../media/image4.png"/><Relationship Id="rId4" Type="http://schemas.openxmlformats.org/officeDocument/2006/relationships/image" Target="../media/image38.png"/><Relationship Id="rId9" Type="http://schemas.openxmlformats.org/officeDocument/2006/relationships/image" Target="../media/image3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41.png"/><Relationship Id="rId7" Type="http://schemas.openxmlformats.org/officeDocument/2006/relationships/image" Target="../media/image3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2.png"/><Relationship Id="rId11" Type="http://schemas.openxmlformats.org/officeDocument/2006/relationships/image" Target="../media/image46.png"/><Relationship Id="rId5" Type="http://schemas.openxmlformats.org/officeDocument/2006/relationships/image" Target="../media/image44.png"/><Relationship Id="rId10" Type="http://schemas.openxmlformats.org/officeDocument/2006/relationships/image" Target="../media/image45.png"/><Relationship Id="rId4" Type="http://schemas.openxmlformats.org/officeDocument/2006/relationships/image" Target="../media/image43.png"/><Relationship Id="rId9" Type="http://schemas.openxmlformats.org/officeDocument/2006/relationships/image" Target="../media/image5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4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931B8A2-8C62-BA0F-F4EF-D217FE113E5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Olver Grainge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36CC20-1BF1-03E9-8D92-2B8E8240977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20D2ABF-0C21-8E8F-D35B-2BB6B5E798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dirty="0"/>
              <a:t>Generative AI Models </a:t>
            </a:r>
            <a:r>
              <a:rPr lang="en-US" dirty="0"/>
              <a:t>(Chapter 2)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20D84C9-8EF3-C4BC-7CD8-E0F19C12DFC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53393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274964-0421-8039-7FF1-FA2AF895AB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Positional Encodings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08DF3D-2C3B-A049-C512-7629229E4F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Why Positional Encodings? </a:t>
            </a:r>
          </a:p>
          <a:p>
            <a:pPr lvl="1"/>
            <a:r>
              <a:rPr lang="en-US" dirty="0"/>
              <a:t>Transformers lack inherent sequence order information (unlike RNNs). </a:t>
            </a:r>
          </a:p>
          <a:p>
            <a:pPr lvl="1"/>
            <a:r>
              <a:rPr lang="en-US" dirty="0"/>
              <a:t>Positional Encodings introduce order awareness into self-attention. </a:t>
            </a:r>
          </a:p>
          <a:p>
            <a:pPr lvl="1"/>
            <a:endParaRPr lang="en-US" dirty="0"/>
          </a:p>
          <a:p>
            <a:r>
              <a:rPr lang="en-US" b="1" dirty="0"/>
              <a:t>Mathematical Formulation</a:t>
            </a:r>
            <a:r>
              <a:rPr lang="en-US" dirty="0"/>
              <a:t>: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Key Properties: </a:t>
            </a:r>
          </a:p>
          <a:p>
            <a:pPr lvl="1"/>
            <a:r>
              <a:rPr lang="en-US" b="1" dirty="0"/>
              <a:t>Encodes Relative and Absolute Positioning</a:t>
            </a:r>
            <a:r>
              <a:rPr lang="en-US" dirty="0"/>
              <a:t>: Captures long-range dependencies. </a:t>
            </a:r>
          </a:p>
          <a:p>
            <a:pPr lvl="1"/>
            <a:r>
              <a:rPr lang="en-US" b="1" dirty="0"/>
              <a:t>Smooth Variations Across Positions</a:t>
            </a:r>
            <a:r>
              <a:rPr lang="en-US" dirty="0"/>
              <a:t>: Enables generalization to unseen sequences.</a:t>
            </a:r>
          </a:p>
          <a:p>
            <a:pPr lvl="1"/>
            <a:r>
              <a:rPr lang="en-US" b="1" dirty="0"/>
              <a:t>No Additional Parameters</a:t>
            </a:r>
            <a:r>
              <a:rPr lang="en-US" dirty="0"/>
              <a:t>: Fixed function, does not require training.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506095" lvl="1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336564-EB67-FFA0-3D9C-8334FB3B59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2949169"/>
            <a:ext cx="7772400" cy="9596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02B1E05-0298-49FF-168B-4C92DB06CC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0049" y="343694"/>
            <a:ext cx="2891026" cy="91987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27512753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B9C7ED-0883-DBF6-7C2C-65EC36F6A8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Natural Language Processing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ED2CFD5-CC43-127B-8F6E-8EC8B622A16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79425" y="1171111"/>
                <a:ext cx="7449233" cy="4948335"/>
              </a:xfrm>
            </p:spPr>
            <p:txBody>
              <a:bodyPr/>
              <a:lstStyle/>
              <a:p>
                <a:r>
                  <a:rPr lang="en-US" dirty="0"/>
                  <a:t>We have now covered the important parts of the </a:t>
                </a:r>
                <a:r>
                  <a:rPr lang="en-US" b="1" dirty="0"/>
                  <a:t>transformer</a:t>
                </a:r>
                <a:r>
                  <a:rPr lang="en-US" dirty="0"/>
                  <a:t> architecture.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How can we use it as an LLM ? </a:t>
                </a:r>
              </a:p>
              <a:p>
                <a:pPr lvl="1"/>
                <a:r>
                  <a:rPr lang="en-US" dirty="0"/>
                  <a:t>Decoder only models. </a:t>
                </a:r>
              </a:p>
              <a:p>
                <a:pPr lvl="1"/>
                <a:r>
                  <a:rPr lang="en-US" dirty="0"/>
                  <a:t>Tokenization: (converting text to tokens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b="0" dirty="0"/>
                  <a:t>).</a:t>
                </a:r>
                <a:endParaRPr lang="en-US" dirty="0"/>
              </a:p>
              <a:p>
                <a:pPr lvl="1"/>
                <a:r>
                  <a:rPr lang="en-US" dirty="0"/>
                  <a:t>Training: </a:t>
                </a:r>
              </a:p>
              <a:p>
                <a:pPr lvl="2"/>
                <a:r>
                  <a:rPr lang="en-US" dirty="0"/>
                  <a:t>Pretraining </a:t>
                </a:r>
              </a:p>
              <a:p>
                <a:pPr lvl="2"/>
                <a:r>
                  <a:rPr lang="en-US" dirty="0"/>
                  <a:t>Supervised finetuning </a:t>
                </a:r>
              </a:p>
              <a:p>
                <a:pPr lvl="2"/>
                <a:r>
                  <a:rPr lang="en-US" dirty="0"/>
                  <a:t>Reinforcement learning from human feedback.</a:t>
                </a:r>
              </a:p>
              <a:p>
                <a:pPr lvl="1"/>
                <a:r>
                  <a:rPr lang="en-US" dirty="0"/>
                  <a:t>Generation: </a:t>
                </a:r>
              </a:p>
              <a:p>
                <a:pPr lvl="2"/>
                <a:r>
                  <a:rPr lang="en-US" dirty="0"/>
                  <a:t>Prefill stage </a:t>
                </a:r>
              </a:p>
              <a:p>
                <a:pPr lvl="2"/>
                <a:r>
                  <a:rPr lang="en-US" dirty="0"/>
                  <a:t>KV cache </a:t>
                </a:r>
              </a:p>
              <a:p>
                <a:pPr lvl="2"/>
                <a:r>
                  <a:rPr lang="en-US" dirty="0"/>
                  <a:t>Decoding.</a:t>
                </a:r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ED2CFD5-CC43-127B-8F6E-8EC8B622A16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9425" y="1171111"/>
                <a:ext cx="7449233" cy="4948335"/>
              </a:xfrm>
              <a:blipFill>
                <a:blip r:embed="rId3"/>
                <a:stretch>
                  <a:fillRect l="-82" t="-184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A9A66734-F473-52F4-C29B-DF7D5A7034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1103" y="142980"/>
            <a:ext cx="4150274" cy="586554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BC0D7CA-59E8-82F6-02A8-350F668E85B1}"/>
              </a:ext>
            </a:extLst>
          </p:cNvPr>
          <p:cNvSpPr txBox="1"/>
          <p:nvPr/>
        </p:nvSpPr>
        <p:spPr>
          <a:xfrm>
            <a:off x="479425" y="6688723"/>
            <a:ext cx="12029440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100" dirty="0"/>
              <a:t>Vaswani, A., </a:t>
            </a:r>
            <a:r>
              <a:rPr lang="en-GB" sz="1100" dirty="0" err="1"/>
              <a:t>Shazeer</a:t>
            </a:r>
            <a:r>
              <a:rPr lang="en-GB" sz="1100" dirty="0"/>
              <a:t>, N., Parmar, N., </a:t>
            </a:r>
            <a:r>
              <a:rPr lang="en-GB" sz="1100" dirty="0" err="1"/>
              <a:t>Uszkoreit</a:t>
            </a:r>
            <a:r>
              <a:rPr lang="en-GB" sz="1100" dirty="0"/>
              <a:t>, J., Jones, L., Gomez, A. N., Kaiser, </a:t>
            </a:r>
            <a:r>
              <a:rPr lang="en-GB" sz="1100" dirty="0" err="1"/>
              <a:t>Ł</a:t>
            </a:r>
            <a:r>
              <a:rPr lang="en-GB" sz="1100" dirty="0"/>
              <a:t>., &amp; </a:t>
            </a:r>
            <a:r>
              <a:rPr lang="en-GB" sz="1100" dirty="0" err="1"/>
              <a:t>Polosukhin</a:t>
            </a:r>
            <a:r>
              <a:rPr lang="en-GB" sz="1100" dirty="0"/>
              <a:t>, I. (2017). Attention is all you need. </a:t>
            </a:r>
            <a:r>
              <a:rPr lang="en-GB" sz="1100" i="1" dirty="0"/>
              <a:t>Advances in Neural Information Processing Systems</a:t>
            </a:r>
            <a:r>
              <a:rPr lang="en-GB" sz="1100" dirty="0"/>
              <a:t>, </a:t>
            </a:r>
            <a:r>
              <a:rPr lang="en-GB" sz="1100" i="1" dirty="0"/>
              <a:t>2017-December</a:t>
            </a:r>
            <a:r>
              <a:rPr lang="en-GB" sz="11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998169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72D3C-2589-3221-D303-E3E9B6C1A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Tokenization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0F8D87-9778-4490-CEBD-171B36966D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425" y="1032216"/>
            <a:ext cx="11233150" cy="1583664"/>
          </a:xfrm>
        </p:spPr>
        <p:txBody>
          <a:bodyPr/>
          <a:lstStyle/>
          <a:p>
            <a:r>
              <a:rPr lang="en-US" dirty="0"/>
              <a:t>The process of converting text, into sequences of embeddings. </a:t>
            </a:r>
          </a:p>
          <a:p>
            <a:pPr lvl="1"/>
            <a:endParaRPr lang="en-US" dirty="0"/>
          </a:p>
          <a:p>
            <a:pPr marL="506095" lvl="1" indent="0">
              <a:buNone/>
            </a:pPr>
            <a:r>
              <a:rPr lang="en-US" dirty="0"/>
              <a:t>                      ”The hare jumped over … fox”      -&gt; </a:t>
            </a:r>
          </a:p>
          <a:p>
            <a:pPr marL="506095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506095" lvl="1" indent="0">
              <a:buNone/>
            </a:pPr>
            <a:r>
              <a:rPr lang="en-US" dirty="0"/>
              <a:t>                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FF0062-577F-42ED-17B4-C5AF1EFA71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562780"/>
            <a:ext cx="2845807" cy="522535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06712D6-35EF-37FE-2048-FC16ACF8CFF7}"/>
              </a:ext>
            </a:extLst>
          </p:cNvPr>
          <p:cNvSpPr txBox="1">
            <a:spLocks/>
          </p:cNvSpPr>
          <p:nvPr/>
        </p:nvSpPr>
        <p:spPr>
          <a:xfrm>
            <a:off x="479425" y="2133842"/>
            <a:ext cx="11233150" cy="424790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7278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94710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293178" indent="-17303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518603" indent="-168275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16550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836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122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3408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Types of Tokenization</a:t>
            </a:r>
            <a:r>
              <a:rPr lang="en-US" dirty="0"/>
              <a:t>: </a:t>
            </a:r>
          </a:p>
          <a:p>
            <a:pPr lvl="1"/>
            <a:r>
              <a:rPr lang="en-US" b="1" dirty="0"/>
              <a:t>Word-based Tokenization</a:t>
            </a:r>
            <a:r>
              <a:rPr lang="en-US" dirty="0"/>
              <a:t>: Splits text into words, but struggles with unseen words (e.g., "unhappiness" → ["unhappiness"], unknown word issue).</a:t>
            </a:r>
          </a:p>
          <a:p>
            <a:pPr lvl="1"/>
            <a:r>
              <a:rPr lang="en-US" dirty="0"/>
              <a:t> </a:t>
            </a:r>
            <a:r>
              <a:rPr lang="en-US" b="1" dirty="0"/>
              <a:t>Character-based Tokenization</a:t>
            </a:r>
            <a:r>
              <a:rPr lang="en-US" dirty="0"/>
              <a:t>: Splits text into characters, avoiding out-of-vocabulary (OOV) issues but increasing sequence length.</a:t>
            </a:r>
          </a:p>
          <a:p>
            <a:pPr lvl="1"/>
            <a:r>
              <a:rPr lang="en-US" b="1" dirty="0" err="1"/>
              <a:t>Subword</a:t>
            </a:r>
            <a:r>
              <a:rPr lang="en-US" b="1" dirty="0"/>
              <a:t> Tokenization</a:t>
            </a:r>
            <a:r>
              <a:rPr lang="en-US" dirty="0"/>
              <a:t>: Balances between word and character methods, allowing for efficient vocabulary usage (e.g., Byte-Pair Encoding, </a:t>
            </a:r>
            <a:r>
              <a:rPr lang="en-US" dirty="0" err="1"/>
              <a:t>WordPiece</a:t>
            </a:r>
            <a:r>
              <a:rPr lang="en-US" dirty="0"/>
              <a:t>, </a:t>
            </a:r>
            <a:r>
              <a:rPr lang="en-US" dirty="0" err="1"/>
              <a:t>SentencePiece</a:t>
            </a:r>
            <a:r>
              <a:rPr lang="en-US" dirty="0"/>
              <a:t>).</a:t>
            </a:r>
          </a:p>
          <a:p>
            <a:pPr marL="506095" lvl="1" indent="0">
              <a:buNone/>
            </a:pPr>
            <a:endParaRPr lang="en-US" dirty="0"/>
          </a:p>
          <a:p>
            <a:r>
              <a:rPr lang="en-US" b="1" dirty="0"/>
              <a:t>Encoding Process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Raw text input is normalized (e.g., lowercasing, removing special characters).</a:t>
            </a:r>
          </a:p>
          <a:p>
            <a:pPr lvl="1"/>
            <a:r>
              <a:rPr lang="en-US" dirty="0"/>
              <a:t>Tokenization algorithm splits text into meaningful units.</a:t>
            </a:r>
          </a:p>
          <a:p>
            <a:pPr lvl="1"/>
            <a:r>
              <a:rPr lang="en-US" dirty="0"/>
              <a:t>Each token is mapped to a unique integer index in the vocabulary.</a:t>
            </a:r>
          </a:p>
          <a:p>
            <a:pPr lvl="1"/>
            <a:r>
              <a:rPr lang="en-US" dirty="0"/>
              <a:t>Token indices are embedded into a continuous vector space for model input.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506095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pPr marL="506095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89861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64B66-11C8-A395-C9F1-1FDBAC9DCF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Training Recipe (step 1: Pretraining) </a:t>
            </a:r>
            <a:br>
              <a:rPr lang="en-US" dirty="0"/>
            </a:b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7C8AAAB-F38F-E302-5FF3-CD2B85318E4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79424" y="1069828"/>
                <a:ext cx="11233150" cy="4948335"/>
              </a:xfrm>
            </p:spPr>
            <p:txBody>
              <a:bodyPr/>
              <a:lstStyle/>
              <a:p>
                <a:r>
                  <a:rPr lang="en-US" b="1" dirty="0"/>
                  <a:t>Pretraining: Next Word Prediction </a:t>
                </a:r>
              </a:p>
              <a:p>
                <a:pPr lvl="1"/>
                <a:r>
                  <a:rPr lang="en-US" b="1" dirty="0"/>
                  <a:t>Objective: </a:t>
                </a:r>
                <a:r>
                  <a:rPr lang="en-US" dirty="0"/>
                  <a:t>Minimize cross-entropy loss for predicting the next token </a:t>
                </a:r>
              </a:p>
              <a:p>
                <a:pPr lvl="1"/>
                <a:endParaRPr lang="en-US" b="1" dirty="0"/>
              </a:p>
              <a:p>
                <a:pPr lvl="1"/>
                <a:r>
                  <a:rPr lang="en-US" b="1" dirty="0"/>
                  <a:t>Loss function: </a:t>
                </a:r>
              </a:p>
              <a:p>
                <a:pPr lvl="1"/>
                <a:endParaRPr lang="en-US" b="1" dirty="0"/>
              </a:p>
              <a:p>
                <a:pPr lvl="1"/>
                <a:endParaRPr lang="en-US" b="1" dirty="0"/>
              </a:p>
              <a:p>
                <a:pPr lvl="1"/>
                <a:endParaRPr lang="en-US" b="1" dirty="0"/>
              </a:p>
              <a:p>
                <a:pPr marL="506095" lvl="1" indent="0">
                  <a:buNone/>
                </a:pPr>
                <a:endParaRPr lang="en-US" b="1" dirty="0"/>
              </a:p>
              <a:p>
                <a:pPr marL="506095" lvl="1" indent="0">
                  <a:buNone/>
                </a:pPr>
                <a:r>
                  <a:rPr lang="en-US" dirty="0"/>
                  <a:t>	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GB" dirty="0"/>
                  <a:t> is the target token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eqArr>
                          <m:eqArrPr>
                            <m:ctrlPr>
                              <a:rPr lang="en-GB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e/>
                        </m:eqArr>
                      </m:sub>
                    </m:sSub>
                  </m:oMath>
                </a14:m>
                <a:r>
                  <a:rPr lang="en-GB" dirty="0"/>
                  <a:t> are the previous tokens in the sequence. </a:t>
                </a:r>
              </a:p>
              <a:p>
                <a:pPr marL="506095" lvl="1" indent="0">
                  <a:buNone/>
                </a:pPr>
                <a:endParaRPr lang="en-GB" b="1" dirty="0"/>
              </a:p>
              <a:p>
                <a:pPr lvl="1"/>
                <a:r>
                  <a:rPr lang="en-GB" b="1" dirty="0"/>
                  <a:t>Training:</a:t>
                </a:r>
                <a:r>
                  <a:rPr lang="en-GB" dirty="0"/>
                  <a:t> uses massive text corpora with an autoregressive objective </a:t>
                </a:r>
              </a:p>
              <a:p>
                <a:r>
                  <a:rPr lang="en-GB" dirty="0"/>
                  <a:t>Challenges </a:t>
                </a:r>
              </a:p>
              <a:p>
                <a:pPr lvl="1"/>
                <a:r>
                  <a:rPr lang="en-GB" dirty="0"/>
                  <a:t>Large-scale training requires </a:t>
                </a:r>
                <a:r>
                  <a:rPr lang="en-GB" b="1" dirty="0"/>
                  <a:t>thousands of GPUs/TPUs </a:t>
                </a:r>
                <a:r>
                  <a:rPr lang="en-GB" dirty="0"/>
                  <a:t>and weeks of compute time. </a:t>
                </a:r>
              </a:p>
              <a:p>
                <a:pPr lvl="1"/>
                <a:r>
                  <a:rPr lang="en-GB" dirty="0"/>
                  <a:t>Model learns both useful knowledge and </a:t>
                </a:r>
                <a:r>
                  <a:rPr lang="en-GB" b="1" dirty="0"/>
                  <a:t>biases</a:t>
                </a:r>
                <a:r>
                  <a:rPr lang="en-GB" dirty="0"/>
                  <a:t> present in the dataset.</a:t>
                </a:r>
              </a:p>
              <a:p>
                <a:pPr lvl="1"/>
                <a:r>
                  <a:rPr lang="en-GB" dirty="0"/>
                  <a:t>Pretraining does not guarantee alignment with human intent. Model may generate </a:t>
                </a:r>
                <a:r>
                  <a:rPr lang="en-GB" b="1" dirty="0"/>
                  <a:t>misleading or factually incorrect</a:t>
                </a:r>
                <a:r>
                  <a:rPr lang="en-GB" dirty="0"/>
                  <a:t> outputs.</a:t>
                </a:r>
              </a:p>
              <a:p>
                <a:pPr lvl="1"/>
                <a:endParaRPr lang="en-GB" b="1" dirty="0"/>
              </a:p>
              <a:p>
                <a:pPr lvl="1"/>
                <a:endParaRPr lang="en-US" b="1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7C8AAAB-F38F-E302-5FF3-CD2B85318E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9424" y="1069828"/>
                <a:ext cx="11233150" cy="4948335"/>
              </a:xfrm>
              <a:blipFill>
                <a:blip r:embed="rId3"/>
                <a:stretch>
                  <a:fillRect l="-54" t="-1847" b="-89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3C0FE54C-D470-8B44-095C-B31853CFF1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9537" y="2521754"/>
            <a:ext cx="4552925" cy="1104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3518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898FDB-20A9-55E8-0E13-4508C8538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Fine-tuning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DE83D0-C3A7-EA72-6611-AED9FFBB4E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425" y="1171111"/>
            <a:ext cx="11233150" cy="5210639"/>
          </a:xfrm>
        </p:spPr>
        <p:txBody>
          <a:bodyPr/>
          <a:lstStyle/>
          <a:p>
            <a:r>
              <a:rPr lang="en-US" dirty="0"/>
              <a:t>After </a:t>
            </a:r>
            <a:r>
              <a:rPr lang="en-US" b="1" dirty="0"/>
              <a:t>Pretraining</a:t>
            </a:r>
            <a:r>
              <a:rPr lang="en-US" dirty="0"/>
              <a:t> the model is fine-tuned on high-quality human-annotated datasets. </a:t>
            </a:r>
          </a:p>
          <a:p>
            <a:r>
              <a:rPr lang="en-US" b="1" dirty="0"/>
              <a:t>Goal</a:t>
            </a:r>
            <a:r>
              <a:rPr lang="en-US" dirty="0"/>
              <a:t>: improve task-specific performance and align model outputs with human intent. </a:t>
            </a:r>
          </a:p>
          <a:p>
            <a:r>
              <a:rPr lang="en-US" b="1" dirty="0"/>
              <a:t>Loss function</a:t>
            </a:r>
            <a:r>
              <a:rPr lang="en-US" dirty="0"/>
              <a:t> remains cross-entropy, encouraging model to predict human-preferred responses. 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b="1" dirty="0"/>
              <a:t>Differences</a:t>
            </a:r>
            <a:r>
              <a:rPr lang="en-US" dirty="0"/>
              <a:t>: Loss is only applied on the response. E.g. (on the A of a Q/A).</a:t>
            </a:r>
          </a:p>
          <a:p>
            <a:r>
              <a:rPr lang="en-US" b="1" dirty="0"/>
              <a:t>Key improvements from SFT</a:t>
            </a:r>
            <a:r>
              <a:rPr lang="en-US" dirty="0"/>
              <a:t>: </a:t>
            </a:r>
          </a:p>
          <a:p>
            <a:pPr lvl="1"/>
            <a:r>
              <a:rPr lang="en-US" dirty="0"/>
              <a:t>Reduces factual errors and improves coherence. </a:t>
            </a:r>
          </a:p>
          <a:p>
            <a:pPr lvl="1"/>
            <a:r>
              <a:rPr lang="en-US" dirty="0"/>
              <a:t>Encourages safer and more aligned responses. </a:t>
            </a:r>
          </a:p>
          <a:p>
            <a:pPr lvl="1"/>
            <a:r>
              <a:rPr lang="en-US" dirty="0"/>
              <a:t>Helps mitigate biases from pretraining. </a:t>
            </a:r>
          </a:p>
          <a:p>
            <a:pPr lvl="1"/>
            <a:r>
              <a:rPr lang="en-US" dirty="0"/>
              <a:t>Fine-tunes performance on specific benchmarks and tasks.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6CD5B1-52F3-593A-86F7-ADE6ECDF53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6900" y="2787650"/>
            <a:ext cx="5104275" cy="1106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9302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7BB3EE-AA95-9AB3-5A2E-F40070A4D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Alignment training with RLHF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B98F63-EFF6-E934-D3D5-F9E3996E4F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425" y="990423"/>
            <a:ext cx="11233150" cy="5351609"/>
          </a:xfrm>
        </p:spPr>
        <p:txBody>
          <a:bodyPr/>
          <a:lstStyle/>
          <a:p>
            <a:r>
              <a:rPr lang="en-US" dirty="0"/>
              <a:t>Aligning the model to user preferences with RLHF. </a:t>
            </a:r>
          </a:p>
          <a:p>
            <a:pPr lvl="1"/>
            <a:r>
              <a:rPr lang="en-US" dirty="0"/>
              <a:t>Have you ever been asked to select a preferred response with an LLM Service? </a:t>
            </a:r>
          </a:p>
          <a:p>
            <a:pPr lvl="1"/>
            <a:endParaRPr lang="en-US" dirty="0"/>
          </a:p>
          <a:p>
            <a:r>
              <a:rPr lang="en-US" dirty="0"/>
              <a:t>Step 1: Reward modeling – trained using human preference data: </a:t>
            </a:r>
          </a:p>
          <a:p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Where       is the learned function scoring the response      from input      .</a:t>
            </a:r>
          </a:p>
          <a:p>
            <a:pPr lvl="1"/>
            <a:endParaRPr lang="en-US" dirty="0"/>
          </a:p>
          <a:p>
            <a:r>
              <a:rPr lang="en-US" dirty="0"/>
              <a:t>Step 2: Policy optimization – uses proximal policy optimization (PPO):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506095" lvl="1" indent="0">
              <a:buNone/>
            </a:pPr>
            <a:r>
              <a:rPr lang="en-US" dirty="0"/>
              <a:t>	where              is the advantage functions derived from rewards. </a:t>
            </a:r>
          </a:p>
          <a:p>
            <a:pPr marL="506095" lvl="1" indent="0">
              <a:buNone/>
            </a:pPr>
            <a:endParaRPr lang="en-US" dirty="0"/>
          </a:p>
          <a:p>
            <a:pPr lvl="1"/>
            <a:r>
              <a:rPr lang="en-US" dirty="0"/>
              <a:t>Ensures responses align with human values while maintaining fluency. </a:t>
            </a:r>
          </a:p>
          <a:p>
            <a:pPr lvl="1"/>
            <a:r>
              <a:rPr lang="en-US" dirty="0"/>
              <a:t>Produces gradients to update the model to produce responses closer to those preferred by the users. </a:t>
            </a:r>
          </a:p>
          <a:p>
            <a:pPr marL="506095" lvl="1" indent="0">
              <a:buNone/>
            </a:pPr>
            <a:r>
              <a:rPr lang="en-US" dirty="0"/>
              <a:t>	</a:t>
            </a:r>
          </a:p>
          <a:p>
            <a:pPr marL="506095" lvl="1" indent="0">
              <a:buNone/>
            </a:pPr>
            <a:endParaRPr lang="en-US" dirty="0"/>
          </a:p>
          <a:p>
            <a:pPr marL="506095" lvl="1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9DF855-23BE-659D-C1AE-A6A56D1CD4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4205" y="4240664"/>
            <a:ext cx="3075955" cy="8240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1A2DB0D-9ED5-DB9F-2CE2-AE50020DBB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7386" y="2632025"/>
            <a:ext cx="2594417" cy="5847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35F225C-DEA0-B6F6-F2AD-B70BC9B88E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11237" y="3123615"/>
            <a:ext cx="289307" cy="3560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FD1064A-4FE0-76D4-BB6F-5184D6B89D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11906" y="3222705"/>
            <a:ext cx="289307" cy="28930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DE62108-8FFC-F3D3-7AF9-24F4D09CD3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43717" y="3207395"/>
            <a:ext cx="289308" cy="27229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FA97AED-0DB0-77D6-94D7-33CFD297109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14522" y="5107335"/>
            <a:ext cx="618039" cy="251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6376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A6130-CEE6-3176-D5A9-2CD4BF62F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Efficient LLM Inference (Prefill Stage) 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3651A6-6249-E89C-66C6-0D43FA046B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8449" y="1144420"/>
            <a:ext cx="4711712" cy="4948335"/>
          </a:xfrm>
        </p:spPr>
        <p:txBody>
          <a:bodyPr/>
          <a:lstStyle/>
          <a:p>
            <a:r>
              <a:rPr lang="en-US" dirty="0"/>
              <a:t>LLM inference = Prefill stage + Decoding</a:t>
            </a:r>
          </a:p>
          <a:p>
            <a:pPr lvl="1"/>
            <a:r>
              <a:rPr lang="en-US" b="1" dirty="0"/>
              <a:t>FFNs</a:t>
            </a:r>
            <a:r>
              <a:rPr lang="en-US" dirty="0"/>
              <a:t> operate on elements in the input sequence in isolation.</a:t>
            </a:r>
          </a:p>
          <a:p>
            <a:pPr marL="506095" lvl="1" indent="0">
              <a:buNone/>
            </a:pPr>
            <a:endParaRPr lang="en-US" dirty="0"/>
          </a:p>
          <a:p>
            <a:pPr lvl="1"/>
            <a:r>
              <a:rPr lang="en-US" b="1" dirty="0"/>
              <a:t>Attention</a:t>
            </a:r>
            <a:r>
              <a:rPr lang="en-US" dirty="0"/>
              <a:t> aggregates information from the entire sequence. </a:t>
            </a:r>
          </a:p>
          <a:p>
            <a:pPr marL="506095" lvl="1" indent="0">
              <a:buNone/>
            </a:pPr>
            <a:endParaRPr lang="en-US" dirty="0"/>
          </a:p>
          <a:p>
            <a:pPr lvl="1"/>
            <a:r>
              <a:rPr lang="en-US" dirty="0"/>
              <a:t>When generating the next token of the response, the </a:t>
            </a:r>
            <a:r>
              <a:rPr lang="en-US" b="1" dirty="0"/>
              <a:t>attention</a:t>
            </a:r>
            <a:r>
              <a:rPr lang="en-US" dirty="0"/>
              <a:t> mechanism requires attention activations from the input prompt. Namely the Keys, and Values thereby called the </a:t>
            </a:r>
            <a:r>
              <a:rPr lang="en-US" b="1" dirty="0"/>
              <a:t>KV </a:t>
            </a:r>
            <a:r>
              <a:rPr lang="en-US" dirty="0"/>
              <a:t>Cache.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16906EF-AFC7-A5E7-76D4-0E6507E831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4480" y="1503680"/>
            <a:ext cx="5951232" cy="3508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8871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41E711-2EC3-67CC-10A7-5B83062D8C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25F1FD-95EC-02E7-7864-25F22173FD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Decoding 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638DB1-E9B0-04C2-7001-7C3ECBC746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425" y="1171111"/>
            <a:ext cx="4651375" cy="4948335"/>
          </a:xfrm>
        </p:spPr>
        <p:txBody>
          <a:bodyPr/>
          <a:lstStyle/>
          <a:p>
            <a:r>
              <a:rPr lang="en-US" b="1" dirty="0"/>
              <a:t>Definition</a:t>
            </a:r>
            <a:r>
              <a:rPr lang="en-US" dirty="0"/>
              <a:t>: The model generates new tokens sequentially, using previously computed KV pairs for efficiency. </a:t>
            </a:r>
          </a:p>
          <a:p>
            <a:endParaRPr lang="en-US" dirty="0"/>
          </a:p>
          <a:p>
            <a:r>
              <a:rPr lang="en-US" dirty="0"/>
              <a:t>Each decode step produces a </a:t>
            </a:r>
            <a:r>
              <a:rPr lang="en-US" b="1" dirty="0"/>
              <a:t>probability distribution </a:t>
            </a:r>
            <a:r>
              <a:rPr lang="en-US" dirty="0"/>
              <a:t>over the next </a:t>
            </a:r>
            <a:r>
              <a:rPr lang="en-US" b="1" dirty="0"/>
              <a:t>tokens</a:t>
            </a:r>
            <a:r>
              <a:rPr lang="en-US" dirty="0"/>
              <a:t> in the sequence.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b="1" dirty="0"/>
              <a:t>KV</a:t>
            </a:r>
            <a:r>
              <a:rPr lang="en-US" dirty="0"/>
              <a:t> caching avoids </a:t>
            </a:r>
            <a:r>
              <a:rPr lang="en-US" b="1" dirty="0"/>
              <a:t>re-computation</a:t>
            </a:r>
            <a:r>
              <a:rPr lang="en-US" dirty="0"/>
              <a:t> of attention inputs </a:t>
            </a:r>
          </a:p>
          <a:p>
            <a:endParaRPr lang="en-GB" b="0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4B7C9F-56DE-CE9D-A63E-033ED603FC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4726" y="1442720"/>
            <a:ext cx="5997849" cy="4117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1988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BB2447-EA28-6DAA-2E46-AD424D4CFB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26695D-778F-18BC-4A5F-BE8E39DAC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Summary 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9B3CF4-0596-2936-9351-BD130A676A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425" y="954832"/>
            <a:ext cx="11233150" cy="4948335"/>
          </a:xfrm>
        </p:spPr>
        <p:txBody>
          <a:bodyPr/>
          <a:lstStyle/>
          <a:p>
            <a:r>
              <a:rPr lang="en-US" dirty="0"/>
              <a:t>Unification of Architectures (The Transformer) </a:t>
            </a:r>
          </a:p>
          <a:p>
            <a:r>
              <a:rPr lang="en-US" dirty="0"/>
              <a:t>Transformer Architecture</a:t>
            </a:r>
          </a:p>
          <a:p>
            <a:pPr lvl="1"/>
            <a:r>
              <a:rPr lang="en-US" dirty="0"/>
              <a:t>Key Innovations: </a:t>
            </a:r>
          </a:p>
          <a:p>
            <a:pPr lvl="2"/>
            <a:r>
              <a:rPr lang="en-US" dirty="0"/>
              <a:t> Self-attention </a:t>
            </a:r>
          </a:p>
          <a:p>
            <a:pPr lvl="2"/>
            <a:r>
              <a:rPr lang="en-US" dirty="0"/>
              <a:t> Residual connections </a:t>
            </a:r>
          </a:p>
          <a:p>
            <a:pPr lvl="2"/>
            <a:r>
              <a:rPr lang="en-US" dirty="0"/>
              <a:t> Feedforward network</a:t>
            </a:r>
          </a:p>
          <a:p>
            <a:pPr lvl="2"/>
            <a:r>
              <a:rPr lang="en-US" dirty="0"/>
              <a:t> Positional encodings.</a:t>
            </a:r>
          </a:p>
          <a:p>
            <a:r>
              <a:rPr lang="en-US" dirty="0"/>
              <a:t>Training an LLM </a:t>
            </a:r>
          </a:p>
          <a:p>
            <a:pPr lvl="1"/>
            <a:r>
              <a:rPr lang="en-US" dirty="0"/>
              <a:t>Stages: </a:t>
            </a:r>
          </a:p>
          <a:p>
            <a:pPr lvl="2"/>
            <a:r>
              <a:rPr lang="en-US" dirty="0"/>
              <a:t> Large scale self-supervised training (next character prediction) </a:t>
            </a:r>
          </a:p>
          <a:p>
            <a:pPr lvl="2"/>
            <a:r>
              <a:rPr lang="en-US" dirty="0"/>
              <a:t> Supervised-finetuning (fine-tune response on high quality data) </a:t>
            </a:r>
          </a:p>
          <a:p>
            <a:pPr lvl="2"/>
            <a:r>
              <a:rPr lang="en-US" dirty="0"/>
              <a:t> RLHF from user preferences. </a:t>
            </a:r>
          </a:p>
          <a:p>
            <a:r>
              <a:rPr lang="en-US" dirty="0"/>
              <a:t>Efficient Inference </a:t>
            </a:r>
          </a:p>
          <a:p>
            <a:pPr lvl="1"/>
            <a:r>
              <a:rPr lang="en-US" dirty="0"/>
              <a:t>LLM response = Prefill Stage + Decoding Stage </a:t>
            </a:r>
          </a:p>
          <a:p>
            <a:pPr lvl="1"/>
            <a:r>
              <a:rPr lang="en-US" dirty="0"/>
              <a:t>KV caching avoids redundant re-computation.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1D6D4F-3A62-BC33-0CD9-713E61A3FE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2156" y="144470"/>
            <a:ext cx="4150274" cy="586554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B1069EE-9929-095C-A229-F35D09EFC22A}"/>
              </a:ext>
            </a:extLst>
          </p:cNvPr>
          <p:cNvSpPr txBox="1"/>
          <p:nvPr/>
        </p:nvSpPr>
        <p:spPr>
          <a:xfrm>
            <a:off x="792934" y="5996479"/>
            <a:ext cx="7619546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100" dirty="0"/>
              <a:t>Vaswani, A., </a:t>
            </a:r>
            <a:r>
              <a:rPr lang="en-GB" sz="1100" dirty="0" err="1"/>
              <a:t>Shazeer</a:t>
            </a:r>
            <a:r>
              <a:rPr lang="en-GB" sz="1100" dirty="0"/>
              <a:t>, N., Parmar, N., </a:t>
            </a:r>
            <a:r>
              <a:rPr lang="en-GB" sz="1100" dirty="0" err="1"/>
              <a:t>Uszkoreit</a:t>
            </a:r>
            <a:r>
              <a:rPr lang="en-GB" sz="1100" dirty="0"/>
              <a:t>, J., Jones, L., Gomez, A. N., Kaiser, </a:t>
            </a:r>
            <a:r>
              <a:rPr lang="en-GB" sz="1100" dirty="0" err="1"/>
              <a:t>Ł</a:t>
            </a:r>
            <a:r>
              <a:rPr lang="en-GB" sz="1100" dirty="0"/>
              <a:t>., &amp; </a:t>
            </a:r>
            <a:r>
              <a:rPr lang="en-GB" sz="1100" dirty="0" err="1"/>
              <a:t>Polosukhin</a:t>
            </a:r>
            <a:r>
              <a:rPr lang="en-GB" sz="1100" dirty="0"/>
              <a:t>, I. (2017). Attention is all you need. </a:t>
            </a:r>
            <a:r>
              <a:rPr lang="en-GB" sz="1100" i="1" dirty="0"/>
              <a:t>Advances in Neural Information Processing Systems</a:t>
            </a:r>
            <a:r>
              <a:rPr lang="en-GB" sz="1100" dirty="0"/>
              <a:t>, </a:t>
            </a:r>
            <a:r>
              <a:rPr lang="en-GB" sz="1100" i="1" dirty="0"/>
              <a:t>2017-December</a:t>
            </a:r>
            <a:r>
              <a:rPr lang="en-GB" sz="11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445387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7F42B-89C3-8D45-BCF5-65A370DB96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625" y="1457547"/>
            <a:ext cx="5916476" cy="2574186"/>
          </a:xfrm>
        </p:spPr>
        <p:txBody>
          <a:bodyPr/>
          <a:lstStyle/>
          <a:p>
            <a:r>
              <a:rPr lang="en-US" dirty="0"/>
              <a:t>Questions and Discussion</a:t>
            </a:r>
          </a:p>
        </p:txBody>
      </p:sp>
    </p:spTree>
    <p:extLst>
      <p:ext uri="{BB962C8B-B14F-4D97-AF65-F5344CB8AC3E}">
        <p14:creationId xmlns:p14="http://schemas.microsoft.com/office/powerpoint/2010/main" val="33570759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49C65-9D93-0940-A2D2-FDC728ABE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145" y="239404"/>
            <a:ext cx="11233150" cy="654760"/>
          </a:xfrm>
        </p:spPr>
        <p:txBody>
          <a:bodyPr anchor="ctr">
            <a:normAutofit/>
          </a:bodyPr>
          <a:lstStyle/>
          <a:p>
            <a:r>
              <a:rPr lang="en-US" dirty="0"/>
              <a:t>Learning Outcomes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339BA7-1D4A-6290-0F5F-AD885D299F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8145" y="954832"/>
            <a:ext cx="8730478" cy="4948335"/>
          </a:xfrm>
        </p:spPr>
        <p:txBody>
          <a:bodyPr/>
          <a:lstStyle/>
          <a:p>
            <a:r>
              <a:rPr lang="en-GB" dirty="0"/>
              <a:t>By the end of this session, you will know how to:</a:t>
            </a:r>
          </a:p>
          <a:p>
            <a:pPr lvl="1"/>
            <a:r>
              <a:rPr lang="en-GB" b="1" dirty="0"/>
              <a:t>Understand the transformer architecture and the innovations behind it: </a:t>
            </a:r>
          </a:p>
          <a:p>
            <a:pPr lvl="2"/>
            <a:r>
              <a:rPr lang="en-GB" dirty="0"/>
              <a:t>Residual connections </a:t>
            </a:r>
          </a:p>
          <a:p>
            <a:pPr lvl="2"/>
            <a:r>
              <a:rPr lang="en-GB" dirty="0"/>
              <a:t>Normalization </a:t>
            </a:r>
          </a:p>
          <a:p>
            <a:pPr lvl="2"/>
            <a:r>
              <a:rPr lang="en-GB" dirty="0"/>
              <a:t>Self-attention </a:t>
            </a:r>
          </a:p>
          <a:p>
            <a:pPr lvl="2"/>
            <a:r>
              <a:rPr lang="en-GB" dirty="0"/>
              <a:t>Feedforward networks </a:t>
            </a:r>
          </a:p>
          <a:p>
            <a:pPr lvl="2"/>
            <a:r>
              <a:rPr lang="en-GB" dirty="0"/>
              <a:t>Positional encodings.</a:t>
            </a:r>
          </a:p>
          <a:p>
            <a:pPr marL="780415" lvl="2" indent="0">
              <a:buNone/>
            </a:pPr>
            <a:endParaRPr lang="en-GB" dirty="0"/>
          </a:p>
          <a:p>
            <a:pPr lvl="1"/>
            <a:r>
              <a:rPr lang="en-GB" b="1" dirty="0"/>
              <a:t>How to turn a transformer into an LLM</a:t>
            </a:r>
            <a:r>
              <a:rPr lang="en-GB" dirty="0"/>
              <a:t>:</a:t>
            </a:r>
          </a:p>
          <a:p>
            <a:pPr lvl="2"/>
            <a:r>
              <a:rPr lang="en-GB" dirty="0"/>
              <a:t>Pre-training </a:t>
            </a:r>
          </a:p>
          <a:p>
            <a:pPr lvl="2"/>
            <a:r>
              <a:rPr lang="en-GB"/>
              <a:t>Supervised </a:t>
            </a:r>
            <a:r>
              <a:rPr lang="en-GB" dirty="0"/>
              <a:t>fine-tuning </a:t>
            </a:r>
          </a:p>
          <a:p>
            <a:pPr lvl="2"/>
            <a:r>
              <a:rPr lang="en-GB" dirty="0"/>
              <a:t>Reinforcement learning from human feedback (RLHF).</a:t>
            </a:r>
          </a:p>
          <a:p>
            <a:pPr marL="780415" lvl="2" indent="0">
              <a:buNone/>
            </a:pPr>
            <a:endParaRPr lang="en-GB" dirty="0"/>
          </a:p>
          <a:p>
            <a:pPr lvl="1"/>
            <a:r>
              <a:rPr lang="en-GB" b="1" dirty="0"/>
              <a:t>LLM Inference:</a:t>
            </a:r>
          </a:p>
          <a:p>
            <a:pPr lvl="2"/>
            <a:r>
              <a:rPr lang="en-GB" dirty="0"/>
              <a:t>Auto-regressive generation </a:t>
            </a:r>
          </a:p>
          <a:p>
            <a:pPr lvl="2"/>
            <a:r>
              <a:rPr lang="en-GB" dirty="0"/>
              <a:t>Prompt processing </a:t>
            </a:r>
          </a:p>
          <a:p>
            <a:pPr lvl="2"/>
            <a:r>
              <a:rPr lang="en-GB" dirty="0"/>
              <a:t>KV caching. </a:t>
            </a:r>
          </a:p>
          <a:p>
            <a:pPr marL="780415" lvl="2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780158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49C65-9D93-0940-A2D2-FDC728ABE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145" y="478301"/>
            <a:ext cx="11233150" cy="654760"/>
          </a:xfrm>
        </p:spPr>
        <p:txBody>
          <a:bodyPr anchor="ctr">
            <a:normAutofit/>
          </a:bodyPr>
          <a:lstStyle/>
          <a:p>
            <a:r>
              <a:rPr lang="en-US" dirty="0"/>
              <a:t>How we got here? 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2399847-2F99-45EF-B262-BCEA8DEAD5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72708" y="1313351"/>
            <a:ext cx="7729855" cy="4948335"/>
          </a:xfrm>
        </p:spPr>
        <p:txBody>
          <a:bodyPr>
            <a:normAutofit/>
          </a:bodyPr>
          <a:lstStyle/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GB" sz="1500" b="1" dirty="0"/>
              <a:t>Early AI (1950s–1990s) – Symbolic AI &amp; Classical Machine Learning</a:t>
            </a:r>
            <a:r>
              <a:rPr lang="en-GB" sz="1500" dirty="0"/>
              <a:t>	</a:t>
            </a:r>
          </a:p>
          <a:p>
            <a:pPr lvl="2">
              <a:lnSpc>
                <a:spcPct val="90000"/>
              </a:lnSpc>
              <a:spcAft>
                <a:spcPts val="600"/>
              </a:spcAft>
            </a:pPr>
            <a:r>
              <a:rPr lang="en-GB" sz="1500" b="1" dirty="0"/>
              <a:t>Perceptron (1958)</a:t>
            </a:r>
            <a:r>
              <a:rPr lang="en-GB" sz="1500" dirty="0"/>
              <a:t> – Frank Rosenblatt’s simple neural network, later shown to be limited.</a:t>
            </a:r>
          </a:p>
          <a:p>
            <a:pPr lvl="2">
              <a:lnSpc>
                <a:spcPct val="90000"/>
              </a:lnSpc>
              <a:spcAft>
                <a:spcPts val="600"/>
              </a:spcAft>
            </a:pPr>
            <a:r>
              <a:rPr lang="en-GB" sz="1500" b="1" dirty="0"/>
              <a:t>Backpropagation (1986)</a:t>
            </a:r>
            <a:r>
              <a:rPr lang="en-GB" sz="1500" dirty="0"/>
              <a:t> – Key breakthrough by </a:t>
            </a:r>
            <a:r>
              <a:rPr lang="en-GB" sz="1500" dirty="0" err="1"/>
              <a:t>Rumelhart</a:t>
            </a:r>
            <a:r>
              <a:rPr lang="en-GB" sz="1500" dirty="0"/>
              <a:t>, Hinton, and Williams.</a:t>
            </a:r>
          </a:p>
          <a:p>
            <a:pPr lvl="2">
              <a:lnSpc>
                <a:spcPct val="90000"/>
              </a:lnSpc>
              <a:spcAft>
                <a:spcPts val="600"/>
              </a:spcAft>
            </a:pPr>
            <a:r>
              <a:rPr lang="en-GB" sz="1500" b="1" dirty="0"/>
              <a:t>Support Vector Machines (1990s)</a:t>
            </a:r>
            <a:r>
              <a:rPr lang="en-GB" sz="1500" dirty="0"/>
              <a:t> – Rise of kernel methods for classification.</a:t>
            </a:r>
          </a:p>
          <a:p>
            <a:pPr marL="780415" lvl="2" indent="0">
              <a:lnSpc>
                <a:spcPct val="90000"/>
              </a:lnSpc>
              <a:spcAft>
                <a:spcPts val="600"/>
              </a:spcAft>
              <a:buNone/>
            </a:pPr>
            <a:endParaRPr lang="en-GB" sz="1500" dirty="0"/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GB" sz="1500" b="1" dirty="0"/>
              <a:t>Rise of Deep Learning (2010s–2016s) – Multi-layer Neural Networks</a:t>
            </a:r>
          </a:p>
          <a:p>
            <a:pPr lvl="2">
              <a:lnSpc>
                <a:spcPct val="90000"/>
              </a:lnSpc>
              <a:spcAft>
                <a:spcPts val="600"/>
              </a:spcAft>
            </a:pPr>
            <a:r>
              <a:rPr lang="en-GB" sz="1500" b="1" dirty="0" err="1"/>
              <a:t>AlexNet</a:t>
            </a:r>
            <a:r>
              <a:rPr lang="en-GB" sz="1500" b="1" dirty="0"/>
              <a:t> (2012)</a:t>
            </a:r>
            <a:r>
              <a:rPr lang="en-GB" sz="1500" dirty="0"/>
              <a:t> – Deep Convolutional Neural Network (CNN) that won ImageNet competition.</a:t>
            </a:r>
          </a:p>
          <a:p>
            <a:pPr lvl="2">
              <a:lnSpc>
                <a:spcPct val="90000"/>
              </a:lnSpc>
              <a:spcAft>
                <a:spcPts val="600"/>
              </a:spcAft>
            </a:pPr>
            <a:r>
              <a:rPr lang="en-GB" sz="1500" b="1" dirty="0"/>
              <a:t>VGG (2014)</a:t>
            </a:r>
            <a:r>
              <a:rPr lang="en-GB" sz="1500" dirty="0"/>
              <a:t> – Demonstrated the power of deeper architectures for image recognition.</a:t>
            </a:r>
          </a:p>
          <a:p>
            <a:pPr lvl="2">
              <a:lnSpc>
                <a:spcPct val="90000"/>
              </a:lnSpc>
              <a:spcAft>
                <a:spcPts val="600"/>
              </a:spcAft>
            </a:pPr>
            <a:r>
              <a:rPr lang="en-GB" sz="1500" b="1" dirty="0" err="1"/>
              <a:t>ResNet</a:t>
            </a:r>
            <a:r>
              <a:rPr lang="en-GB" sz="1500" b="1" dirty="0"/>
              <a:t> (2015)</a:t>
            </a:r>
            <a:r>
              <a:rPr lang="en-GB" sz="1500" dirty="0"/>
              <a:t> – Introduced residual connections, enabling very deep networks.</a:t>
            </a:r>
          </a:p>
          <a:p>
            <a:pPr marL="780415" lvl="2" indent="0">
              <a:lnSpc>
                <a:spcPct val="90000"/>
              </a:lnSpc>
              <a:spcAft>
                <a:spcPts val="600"/>
              </a:spcAft>
              <a:buNone/>
            </a:pPr>
            <a:endParaRPr lang="en-GB" sz="1500" dirty="0"/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GB" sz="1500" b="1" dirty="0"/>
              <a:t>Unification of Architectures (2016–Present)</a:t>
            </a:r>
          </a:p>
          <a:p>
            <a:pPr lvl="2">
              <a:lnSpc>
                <a:spcPct val="90000"/>
              </a:lnSpc>
              <a:spcAft>
                <a:spcPts val="600"/>
              </a:spcAft>
            </a:pPr>
            <a:r>
              <a:rPr lang="en-GB" sz="1500" b="1" dirty="0"/>
              <a:t>Transformers (2017, Attention Is All You Need)</a:t>
            </a:r>
            <a:r>
              <a:rPr lang="en-GB" sz="1500" dirty="0"/>
              <a:t> – Revolutionized NLP (e.g., BERT, GPT). </a:t>
            </a:r>
          </a:p>
          <a:p>
            <a:pPr lvl="2">
              <a:lnSpc>
                <a:spcPct val="90000"/>
              </a:lnSpc>
              <a:spcAft>
                <a:spcPts val="600"/>
              </a:spcAft>
            </a:pPr>
            <a:r>
              <a:rPr lang="en-GB" sz="1500" b="1" dirty="0"/>
              <a:t>Vision Transformers (2020)</a:t>
            </a:r>
            <a:r>
              <a:rPr lang="en-GB" sz="1500" dirty="0"/>
              <a:t> – Applied self-attention to image processing (</a:t>
            </a:r>
            <a:r>
              <a:rPr lang="en-GB" sz="1500" dirty="0" err="1"/>
              <a:t>ViT</a:t>
            </a:r>
            <a:r>
              <a:rPr lang="en-GB" sz="1500" dirty="0"/>
              <a:t>, </a:t>
            </a:r>
            <a:r>
              <a:rPr lang="en-GB" sz="1500" dirty="0" err="1"/>
              <a:t>Swin</a:t>
            </a:r>
            <a:r>
              <a:rPr lang="en-GB" sz="1500" dirty="0"/>
              <a:t>). </a:t>
            </a:r>
          </a:p>
          <a:p>
            <a:pPr lvl="2">
              <a:lnSpc>
                <a:spcPct val="90000"/>
              </a:lnSpc>
              <a:spcAft>
                <a:spcPts val="600"/>
              </a:spcAft>
            </a:pPr>
            <a:r>
              <a:rPr lang="en-GB" sz="1500" b="1" dirty="0"/>
              <a:t>Diffusion Models (2022–Present)</a:t>
            </a:r>
            <a:r>
              <a:rPr lang="en-GB" sz="1500" dirty="0"/>
              <a:t> – Leading generative models (DALL·E, Stable Diffusion). 	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endParaRPr lang="en-US" altLang="en-US" sz="15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30EB06-B556-00FD-F2DD-7A761893546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7228" r="41516" b="-1"/>
          <a:stretch/>
        </p:blipFill>
        <p:spPr>
          <a:xfrm>
            <a:off x="8399781" y="1133061"/>
            <a:ext cx="3312794" cy="4948335"/>
          </a:xfrm>
          <a:prstGeom prst="rect">
            <a:avLst/>
          </a:prstGeom>
          <a:noFill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1D9BD9C-D162-4CD1-D125-9B5F968B1251}"/>
              </a:ext>
            </a:extLst>
          </p:cNvPr>
          <p:cNvSpPr txBox="1"/>
          <p:nvPr/>
        </p:nvSpPr>
        <p:spPr>
          <a:xfrm>
            <a:off x="667340" y="6075000"/>
            <a:ext cx="7463246" cy="3046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GB" sz="11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Krizhevsky</a:t>
            </a:r>
            <a:r>
              <a:rPr lang="en-GB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A., </a:t>
            </a:r>
            <a:r>
              <a:rPr lang="en-GB" sz="11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Sutskever</a:t>
            </a:r>
            <a:r>
              <a:rPr lang="en-GB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I. and Hinton, G.E. (2012). </a:t>
            </a:r>
            <a:r>
              <a:rPr lang="en-GB" sz="11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Imagenet</a:t>
            </a:r>
            <a:r>
              <a:rPr lang="en-GB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classification with deep convolutional neural networks. </a:t>
            </a:r>
            <a:r>
              <a:rPr lang="en-GB" sz="11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Advances in neural information processing systems,</a:t>
            </a:r>
            <a:r>
              <a:rPr lang="en-GB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25(2).</a:t>
            </a:r>
            <a:r>
              <a:rPr lang="en-GB" sz="1100" b="0" i="0" dirty="0">
                <a:solidFill>
                  <a:srgbClr val="555555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GB" sz="1100" b="0" i="0" dirty="0">
                <a:effectLst/>
                <a:latin typeface="Roboto" panose="02000000000000000000" pitchFamily="2" charset="0"/>
              </a:rPr>
              <a:t>DOI:</a:t>
            </a:r>
            <a:r>
              <a:rPr lang="en-GB" sz="1100" b="0" i="0" u="sng" dirty="0">
                <a:effectLst/>
                <a:latin typeface="Roboto" panose="02000000000000000000" pitchFamily="2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10.1145/3065386</a:t>
            </a:r>
            <a:endParaRPr lang="en-US" sz="1100" kern="1200" dirty="0" err="1"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20405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1FAF0E-C526-CD20-A71C-65417EB9B6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Transformer</a:t>
            </a:r>
            <a:br>
              <a:rPr lang="en-US" dirty="0"/>
            </a:br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795A47-9F27-FA47-E395-A30CF6D2D2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425" y="1171111"/>
            <a:ext cx="6311668" cy="4948335"/>
          </a:xfrm>
        </p:spPr>
        <p:txBody>
          <a:bodyPr/>
          <a:lstStyle/>
          <a:p>
            <a:r>
              <a:rPr lang="en-US" dirty="0"/>
              <a:t>The transformer is becoming the default architecture for the majority of applications</a:t>
            </a:r>
          </a:p>
          <a:p>
            <a:r>
              <a:rPr lang="en-US" dirty="0"/>
              <a:t>Why? </a:t>
            </a:r>
          </a:p>
          <a:p>
            <a:pPr lvl="1"/>
            <a:r>
              <a:rPr lang="en-US" dirty="0"/>
              <a:t>No inductive biases </a:t>
            </a:r>
          </a:p>
          <a:p>
            <a:pPr lvl="1"/>
            <a:r>
              <a:rPr lang="en-US" dirty="0"/>
              <a:t>Ability to model long-range dependencies </a:t>
            </a:r>
          </a:p>
          <a:p>
            <a:pPr lvl="1"/>
            <a:r>
              <a:rPr lang="en-US" dirty="0"/>
              <a:t>Extremely parallelizable </a:t>
            </a:r>
          </a:p>
          <a:p>
            <a:pPr lvl="1"/>
            <a:r>
              <a:rPr lang="en-US" dirty="0"/>
              <a:t>Very general representations. </a:t>
            </a:r>
          </a:p>
          <a:p>
            <a:pPr lvl="1"/>
            <a:endParaRPr lang="en-US" dirty="0"/>
          </a:p>
          <a:p>
            <a:r>
              <a:rPr lang="en-US" dirty="0"/>
              <a:t>Key Innovations: </a:t>
            </a:r>
          </a:p>
          <a:p>
            <a:pPr lvl="1"/>
            <a:r>
              <a:rPr lang="en-US" dirty="0"/>
              <a:t>Residual connections</a:t>
            </a:r>
          </a:p>
          <a:p>
            <a:pPr lvl="1"/>
            <a:r>
              <a:rPr lang="en-US" dirty="0"/>
              <a:t>Layer normalization</a:t>
            </a:r>
          </a:p>
          <a:p>
            <a:pPr lvl="1"/>
            <a:r>
              <a:rPr lang="en-US" dirty="0"/>
              <a:t>Self-attention</a:t>
            </a:r>
          </a:p>
          <a:p>
            <a:pPr lvl="1"/>
            <a:r>
              <a:rPr lang="en-US" dirty="0"/>
              <a:t>Feedforward networks </a:t>
            </a:r>
          </a:p>
          <a:p>
            <a:pPr lvl="1"/>
            <a:r>
              <a:rPr lang="en-US" dirty="0"/>
              <a:t>Positional encodings.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1E146AD-D642-896D-10F1-BCE0F9840E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6556" y="367990"/>
            <a:ext cx="4150274" cy="586554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51C87ED-CE53-549D-6B4D-98517047F334}"/>
              </a:ext>
            </a:extLst>
          </p:cNvPr>
          <p:cNvSpPr txBox="1"/>
          <p:nvPr/>
        </p:nvSpPr>
        <p:spPr>
          <a:xfrm>
            <a:off x="479425" y="6688723"/>
            <a:ext cx="12029440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100" dirty="0"/>
              <a:t>Vaswani, A., </a:t>
            </a:r>
            <a:r>
              <a:rPr lang="en-GB" sz="1100" dirty="0" err="1"/>
              <a:t>Shazeer</a:t>
            </a:r>
            <a:r>
              <a:rPr lang="en-GB" sz="1100" dirty="0"/>
              <a:t>, N., Parmar, N., </a:t>
            </a:r>
            <a:r>
              <a:rPr lang="en-GB" sz="1100" dirty="0" err="1"/>
              <a:t>Uszkoreit</a:t>
            </a:r>
            <a:r>
              <a:rPr lang="en-GB" sz="1100" dirty="0"/>
              <a:t>, J., Jones, L., Gomez, A. N., Kaiser, </a:t>
            </a:r>
            <a:r>
              <a:rPr lang="en-GB" sz="1100" dirty="0" err="1"/>
              <a:t>Ł</a:t>
            </a:r>
            <a:r>
              <a:rPr lang="en-GB" sz="1100" dirty="0"/>
              <a:t>., &amp; </a:t>
            </a:r>
            <a:r>
              <a:rPr lang="en-GB" sz="1100" dirty="0" err="1"/>
              <a:t>Polosukhin</a:t>
            </a:r>
            <a:r>
              <a:rPr lang="en-GB" sz="1100" dirty="0"/>
              <a:t>, I. (2017). Attention is all you need. </a:t>
            </a:r>
            <a:r>
              <a:rPr lang="en-GB" sz="1100" i="1" dirty="0"/>
              <a:t>Advances in Neural Information Processing Systems</a:t>
            </a:r>
            <a:r>
              <a:rPr lang="en-GB" sz="1100" dirty="0"/>
              <a:t>, </a:t>
            </a:r>
            <a:r>
              <a:rPr lang="en-GB" sz="1100" i="1" dirty="0"/>
              <a:t>2017-December</a:t>
            </a:r>
            <a:r>
              <a:rPr lang="en-GB" sz="11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714879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68ACF-A123-2A34-5C0A-AC89E242F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Residual Connections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634192-3E71-8911-1E8E-A58E6D0858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Purpose: </a:t>
            </a:r>
            <a:r>
              <a:rPr lang="en-US" dirty="0"/>
              <a:t>Residual connections help stabilize training and improve gradient flow in deep transformer models: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Gradient Flow: </a:t>
            </a:r>
            <a:r>
              <a:rPr lang="en-US" dirty="0"/>
              <a:t>Since the identity matrix is always present in the gradient of a residual function, gradients do not vanish. Even when         is small:  </a:t>
            </a:r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Key Benefits: </a:t>
            </a:r>
          </a:p>
          <a:p>
            <a:pPr lvl="1"/>
            <a:r>
              <a:rPr lang="en-US" b="1" dirty="0"/>
              <a:t>Stabilizes training</a:t>
            </a:r>
            <a:r>
              <a:rPr lang="en-US" dirty="0"/>
              <a:t>: Prevents vanishing gradients by allowing direct information flow. </a:t>
            </a:r>
          </a:p>
          <a:p>
            <a:pPr lvl="1"/>
            <a:r>
              <a:rPr lang="en-US" b="1" dirty="0"/>
              <a:t>Speeds up Convergence</a:t>
            </a:r>
            <a:r>
              <a:rPr lang="en-US" dirty="0"/>
              <a:t>: Helps optimization by keeping gradients well-behaved. </a:t>
            </a:r>
          </a:p>
          <a:p>
            <a:pPr lvl="1"/>
            <a:r>
              <a:rPr lang="en-US" b="1" dirty="0"/>
              <a:t>Retains Information input</a:t>
            </a:r>
            <a:r>
              <a:rPr lang="en-US" dirty="0"/>
              <a:t>: Enables the model to refine rather than overwrite representations.</a:t>
            </a:r>
            <a:endParaRPr lang="en-US" sz="1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AB8FF7A-2CB1-2398-332C-CDFF06FEF6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5406" y="3693807"/>
            <a:ext cx="2449675" cy="8616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EB9A8DB-CACD-5A84-A20A-954AD5874C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3295" y="1954960"/>
            <a:ext cx="2813050" cy="812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90AE3BA-88F0-C20E-0114-FE5D670B91C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8296"/>
          <a:stretch/>
        </p:blipFill>
        <p:spPr>
          <a:xfrm>
            <a:off x="6407040" y="3204293"/>
            <a:ext cx="532878" cy="44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2236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554630-373B-B165-14E3-8C849898F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Layer Norms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DCAB41-7500-F802-D2F5-7347986CCC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Purpose:</a:t>
            </a:r>
            <a:r>
              <a:rPr lang="en-US" dirty="0"/>
              <a:t> Layer normalization stabilizes activations and improves training efficiency in deep transformer models.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Where: </a:t>
            </a:r>
          </a:p>
          <a:p>
            <a:pPr marL="506095" lvl="1" indent="0">
              <a:buNone/>
            </a:pPr>
            <a:r>
              <a:rPr lang="en-US" dirty="0"/>
              <a:t> </a:t>
            </a:r>
          </a:p>
          <a:p>
            <a:pPr marL="506095" lvl="1" indent="0">
              <a:buNone/>
            </a:pPr>
            <a:r>
              <a:rPr lang="en-US" dirty="0"/>
              <a:t> </a:t>
            </a:r>
          </a:p>
          <a:p>
            <a:pPr lvl="1"/>
            <a:endParaRPr lang="en-US" dirty="0"/>
          </a:p>
          <a:p>
            <a:pPr marL="506095" lvl="1" indent="0">
              <a:buNone/>
            </a:pPr>
            <a:endParaRPr lang="en-US" dirty="0"/>
          </a:p>
          <a:p>
            <a:pPr marL="506095" lvl="1" indent="0">
              <a:buNone/>
            </a:pPr>
            <a:endParaRPr lang="en-US" dirty="0"/>
          </a:p>
          <a:p>
            <a:r>
              <a:rPr lang="en-US" b="1" dirty="0"/>
              <a:t>Key benefits: </a:t>
            </a:r>
          </a:p>
          <a:p>
            <a:pPr lvl="1"/>
            <a:r>
              <a:rPr lang="en-US" b="1" dirty="0"/>
              <a:t>Reduces Internal Co-variate shift</a:t>
            </a:r>
            <a:r>
              <a:rPr lang="en-US" dirty="0"/>
              <a:t>: Normalizing inputs to prevent unstable gradients. </a:t>
            </a:r>
          </a:p>
          <a:p>
            <a:pPr lvl="1"/>
            <a:r>
              <a:rPr lang="en-US" b="1" dirty="0"/>
              <a:t>Improves Gradient Flow</a:t>
            </a:r>
            <a:r>
              <a:rPr lang="en-US" dirty="0"/>
              <a:t>: Keeps gradients well-scaled during backpropagation.</a:t>
            </a:r>
          </a:p>
          <a:p>
            <a:pPr lvl="1"/>
            <a:r>
              <a:rPr lang="en-US" b="1" dirty="0"/>
              <a:t>Essential in Transformers</a:t>
            </a:r>
            <a:r>
              <a:rPr lang="en-US" dirty="0"/>
              <a:t>: Unlike </a:t>
            </a:r>
            <a:r>
              <a:rPr lang="en-US" dirty="0" err="1"/>
              <a:t>BatchNorm</a:t>
            </a:r>
            <a:r>
              <a:rPr lang="en-US" dirty="0"/>
              <a:t>, works well with variable-length sequences.</a:t>
            </a:r>
          </a:p>
          <a:p>
            <a:pPr lvl="1"/>
            <a:endParaRPr lang="en-US" dirty="0"/>
          </a:p>
          <a:p>
            <a:pPr marL="506095" lvl="1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3B6047-332A-8AC4-CB59-B192BAF6C0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0977" y="2043031"/>
            <a:ext cx="3210046" cy="76535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2E49556-97D8-2ED4-BA9C-60B6DCFE2B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688" y="3362655"/>
            <a:ext cx="3702244" cy="3850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4CDB04A-C013-9827-DE58-78724F8380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3369926"/>
            <a:ext cx="4473732" cy="4123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51248C4-B2F9-3E6D-0259-BBB22BD55C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70403" y="4229064"/>
            <a:ext cx="4777837" cy="301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2646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90B33E-CE8B-7756-8A2C-C9ACB6C60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5" y="372741"/>
            <a:ext cx="11233150" cy="654760"/>
          </a:xfrm>
        </p:spPr>
        <p:txBody>
          <a:bodyPr/>
          <a:lstStyle/>
          <a:p>
            <a:r>
              <a:rPr lang="en-US" dirty="0"/>
              <a:t>Precursor to Attention: The RNN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77DF4CF-70DF-236F-0215-A4B81755F8E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79426" y="954831"/>
                <a:ext cx="5164488" cy="4948335"/>
              </a:xfrm>
            </p:spPr>
            <p:txBody>
              <a:bodyPr/>
              <a:lstStyle/>
              <a:p>
                <a:r>
                  <a:rPr lang="en-US" sz="2000" b="1" dirty="0"/>
                  <a:t>Sequential Data </a:t>
                </a:r>
                <a:r>
                  <a:rPr lang="en-US" sz="2000" dirty="0"/>
                  <a:t>(Text, Audio, Video, …)</a:t>
                </a:r>
                <a:endParaRPr lang="en-US" sz="2000" b="1" dirty="0"/>
              </a:p>
              <a:p>
                <a:endParaRPr lang="en-US" sz="2000" b="1" dirty="0"/>
              </a:p>
              <a:p>
                <a:pPr marL="506095" lvl="1" indent="0">
                  <a:buNone/>
                </a:pPr>
                <a:endParaRPr lang="en-US" sz="1800" b="1" dirty="0"/>
              </a:p>
              <a:p>
                <a:r>
                  <a:rPr lang="en-US" sz="2000" b="1" dirty="0"/>
                  <a:t>The RNN forward pass</a:t>
                </a:r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r>
                  <a:rPr lang="en-US" sz="2000" b="1" dirty="0"/>
                  <a:t>Gradients via backpropagation through time (BPTT)</a:t>
                </a:r>
              </a:p>
              <a:p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r>
                  <a:rPr lang="en-US" sz="2000" b="1" dirty="0"/>
                  <a:t>Eigenvalues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GB" sz="2000" b="0" dirty="0"/>
              </a:p>
              <a:p>
                <a:pPr lvl="1"/>
                <a:r>
                  <a:rPr lang="en-US" sz="1800" dirty="0"/>
                  <a:t>If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GB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</m:d>
                    <m:r>
                      <a:rPr lang="en-GB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≪1 →</m:t>
                    </m:r>
                  </m:oMath>
                </a14:m>
                <a:r>
                  <a:rPr lang="en-US" sz="1800" dirty="0"/>
                  <a:t> Vanishing Gradient (losses long range-dependencies)</a:t>
                </a:r>
              </a:p>
              <a:p>
                <a:pPr lvl="1"/>
                <a:r>
                  <a:rPr lang="en-US" sz="1800" dirty="0"/>
                  <a:t>If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GB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</m:d>
                    <m:r>
                      <a:rPr lang="en-GB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≫1 →</m:t>
                    </m:r>
                  </m:oMath>
                </a14:m>
                <a:r>
                  <a:rPr lang="en-US" sz="1800" dirty="0"/>
                  <a:t> Exploding Gradient (unstable updates</a:t>
                </a:r>
                <a:r>
                  <a:rPr lang="en-US" dirty="0"/>
                  <a:t>)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77DF4CF-70DF-236F-0215-A4B81755F8E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9426" y="954831"/>
                <a:ext cx="5164488" cy="4948335"/>
              </a:xfrm>
              <a:blipFill>
                <a:blip r:embed="rId3"/>
                <a:stretch>
                  <a:fillRect l="-118" t="-1603" r="-945" b="-1319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654E0E7E-16BB-0FEF-3EE0-3967A32747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8485" y="2431182"/>
            <a:ext cx="3438005" cy="5297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50E2B92-5235-39EC-147B-E3BDCDDC6D4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3694" t="563" r="6459" b="923"/>
          <a:stretch/>
        </p:blipFill>
        <p:spPr>
          <a:xfrm>
            <a:off x="8687100" y="104609"/>
            <a:ext cx="3438005" cy="176985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605326A-8257-CA63-A913-2EF7DD6013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45017" y="3782994"/>
            <a:ext cx="2431975" cy="10332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3CAD5E3-FC43-9CAC-665C-D153A87B0D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42003" y="1344713"/>
            <a:ext cx="2885128" cy="529755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3657179-3EFF-70AF-AA41-99351F5477E1}"/>
              </a:ext>
            </a:extLst>
          </p:cNvPr>
          <p:cNvSpPr txBox="1">
            <a:spLocks/>
          </p:cNvSpPr>
          <p:nvPr/>
        </p:nvSpPr>
        <p:spPr>
          <a:xfrm>
            <a:off x="5266464" y="4970048"/>
            <a:ext cx="3858333" cy="232662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lIns="0" tIns="0" rIns="0" bIns="0" rtlCol="0">
            <a:noAutofit/>
          </a:bodyPr>
          <a:lstStyle>
            <a:lvl1pPr marL="342900" indent="-34290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8">
                  <a:extLs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</a:buBlip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7278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94710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10">
                  <a:extLs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293178" indent="-17303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518603" indent="-168275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10">
                  <a:extLs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16550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836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122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3408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1800" dirty="0"/>
              <a:t>Challenging to train due to </a:t>
            </a:r>
            <a:r>
              <a:rPr lang="en-US" sz="1800" b="1" dirty="0"/>
              <a:t>exploding gradients. </a:t>
            </a:r>
          </a:p>
          <a:p>
            <a:pPr lvl="1"/>
            <a:r>
              <a:rPr lang="en-US" sz="1800" dirty="0"/>
              <a:t>Difficult to handle long sequences due to </a:t>
            </a:r>
            <a:r>
              <a:rPr lang="en-US" sz="1800" b="1" dirty="0"/>
              <a:t>vanishing gradients.</a:t>
            </a:r>
          </a:p>
          <a:p>
            <a:pPr lvl="1"/>
            <a:r>
              <a:rPr lang="en-US" sz="1800" dirty="0"/>
              <a:t>Difficult to parallelize and scale due to </a:t>
            </a:r>
            <a:r>
              <a:rPr lang="en-US" sz="1800" b="1" dirty="0"/>
              <a:t>BPTT.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1FCBFD-CA01-4477-2ECC-16AC2B80CA69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 l="5241" t="4647" r="3879" b="11804"/>
          <a:stretch/>
        </p:blipFill>
        <p:spPr>
          <a:xfrm>
            <a:off x="5950527" y="2402299"/>
            <a:ext cx="6057594" cy="198614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33CBC24-D03C-E7D7-B2C3-91D53BD03DCC}"/>
              </a:ext>
            </a:extLst>
          </p:cNvPr>
          <p:cNvSpPr txBox="1"/>
          <p:nvPr/>
        </p:nvSpPr>
        <p:spPr>
          <a:xfrm>
            <a:off x="479425" y="6691800"/>
            <a:ext cx="11791737" cy="332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GB" sz="1200" b="0" i="0" dirty="0">
                <a:solidFill>
                  <a:srgbClr val="333333"/>
                </a:solidFill>
                <a:effectLst/>
                <a:latin typeface="HelveticaNeue Regular"/>
              </a:rPr>
              <a:t>M. Schuster and K. K. Paliwal, "Bidirectional recurrent neural networks," in </a:t>
            </a:r>
            <a:r>
              <a:rPr lang="en-GB" sz="1200" b="0" i="1" dirty="0">
                <a:solidFill>
                  <a:srgbClr val="333333"/>
                </a:solidFill>
                <a:effectLst/>
                <a:latin typeface="HelveticaNeue Regular"/>
              </a:rPr>
              <a:t>IEEE Transactions on Signal Processing</a:t>
            </a:r>
            <a:r>
              <a:rPr lang="en-GB" sz="1200" b="0" i="0" dirty="0">
                <a:solidFill>
                  <a:srgbClr val="333333"/>
                </a:solidFill>
                <a:effectLst/>
                <a:latin typeface="HelveticaNeue Regular"/>
              </a:rPr>
              <a:t>, vol. 45, no. 11, pp. 2673-2681, Nov. 1997, </a:t>
            </a:r>
            <a:r>
              <a:rPr lang="en-GB" sz="1200" b="0" i="0" dirty="0" err="1">
                <a:solidFill>
                  <a:srgbClr val="333333"/>
                </a:solidFill>
                <a:effectLst/>
                <a:latin typeface="HelveticaNeue Regular"/>
              </a:rPr>
              <a:t>doi</a:t>
            </a:r>
            <a:r>
              <a:rPr lang="en-GB" sz="1200" b="0" i="0" dirty="0">
                <a:solidFill>
                  <a:srgbClr val="333333"/>
                </a:solidFill>
                <a:effectLst/>
                <a:latin typeface="HelveticaNeue Regular"/>
              </a:rPr>
              <a:t>: 10.1109/78.650093.</a:t>
            </a:r>
            <a:endParaRPr lang="en-US" sz="1200" kern="1200" dirty="0" err="1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333384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72737-B767-382B-AB1A-4C2918A9F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Self-Attention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19BB4E-17B6-F711-FDBF-E51DFEA49B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425" y="1171111"/>
            <a:ext cx="6998335" cy="4948335"/>
          </a:xfrm>
        </p:spPr>
        <p:txBody>
          <a:bodyPr/>
          <a:lstStyle/>
          <a:p>
            <a:r>
              <a:rPr lang="en-US" b="1" dirty="0"/>
              <a:t>Sequential Data </a:t>
            </a:r>
            <a:r>
              <a:rPr lang="en-US" dirty="0"/>
              <a:t>(Text, Audio, Video, …)</a:t>
            </a:r>
          </a:p>
          <a:p>
            <a:pPr lvl="1"/>
            <a:endParaRPr lang="en-US" b="1" dirty="0"/>
          </a:p>
          <a:p>
            <a:pPr marL="506095" lvl="1" indent="0">
              <a:buNone/>
            </a:pPr>
            <a:endParaRPr lang="en-US" b="1" dirty="0"/>
          </a:p>
          <a:p>
            <a:r>
              <a:rPr lang="en-US" b="1" dirty="0"/>
              <a:t>Self-Attention </a:t>
            </a:r>
          </a:p>
          <a:p>
            <a:pPr lvl="1"/>
            <a:r>
              <a:rPr lang="en-US" dirty="0"/>
              <a:t>The entire sequence of data is projected into subspaces using learned weight matrices</a:t>
            </a:r>
          </a:p>
          <a:p>
            <a:pPr marL="506095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Computing scaled dot-product attention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           computes pairwise relevance between data in the sequence.</a:t>
            </a:r>
          </a:p>
          <a:p>
            <a:pPr marL="506095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506095" lvl="1" indent="0">
              <a:buNone/>
            </a:pPr>
            <a:endParaRPr lang="en-US" dirty="0"/>
          </a:p>
          <a:p>
            <a:pPr marL="506095" lvl="1" indent="0">
              <a:buNone/>
            </a:pPr>
            <a:endParaRPr lang="en-US" dirty="0"/>
          </a:p>
          <a:p>
            <a:pPr marL="506095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C207A1-D441-BF70-0219-64385D5F69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464" y="1595631"/>
            <a:ext cx="2885128" cy="5297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F8CC49A-9E3F-9942-03C3-6942A10566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2003" y="3323797"/>
            <a:ext cx="4276582" cy="4962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A31B35B-4D2D-3C06-BC52-2C07D589F8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0869" y="4278072"/>
            <a:ext cx="2986262" cy="901649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DB79592-E224-BBB9-B623-1D3C2562F7CE}"/>
              </a:ext>
            </a:extLst>
          </p:cNvPr>
          <p:cNvSpPr txBox="1">
            <a:spLocks/>
          </p:cNvSpPr>
          <p:nvPr/>
        </p:nvSpPr>
        <p:spPr>
          <a:xfrm>
            <a:off x="7640320" y="3660694"/>
            <a:ext cx="3960495" cy="31973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7278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94710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8">
                  <a:extLs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293178" indent="-17303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518603" indent="-168275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8">
                  <a:extLs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16550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836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122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3408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Self-Attention has </a:t>
            </a:r>
            <a:r>
              <a:rPr lang="en-US" b="1" dirty="0"/>
              <a:t>quadratic space complexity</a:t>
            </a:r>
            <a:r>
              <a:rPr lang="en-US" dirty="0"/>
              <a:t> in the sequence length. </a:t>
            </a:r>
          </a:p>
          <a:p>
            <a:pPr marL="506095" lvl="1" indent="0">
              <a:buNone/>
            </a:pPr>
            <a:endParaRPr lang="en-US" dirty="0"/>
          </a:p>
          <a:p>
            <a:pPr lvl="1"/>
            <a:r>
              <a:rPr lang="en-US" dirty="0"/>
              <a:t>Self-Attention does </a:t>
            </a:r>
            <a:r>
              <a:rPr lang="en-US" b="1" dirty="0"/>
              <a:t>not</a:t>
            </a:r>
            <a:r>
              <a:rPr lang="en-US" dirty="0"/>
              <a:t> inherently understand </a:t>
            </a:r>
            <a:r>
              <a:rPr lang="en-US" b="1" dirty="0"/>
              <a:t>order of data</a:t>
            </a:r>
            <a:r>
              <a:rPr lang="en-US" dirty="0"/>
              <a:t> in the sequence. </a:t>
            </a:r>
          </a:p>
          <a:p>
            <a:pPr marL="506095" lvl="1" indent="0">
              <a:buFont typeface="Arial" charset="0"/>
              <a:buNone/>
            </a:pPr>
            <a:endParaRPr lang="en-US" dirty="0"/>
          </a:p>
          <a:p>
            <a:pPr marL="506095" lvl="1" indent="0">
              <a:buFont typeface="Arial" charset="0"/>
              <a:buNone/>
            </a:pPr>
            <a:endParaRPr lang="en-US" dirty="0"/>
          </a:p>
          <a:p>
            <a:pPr marL="506095" lvl="1" indent="0">
              <a:buFont typeface="Arial" charset="0"/>
              <a:buNone/>
            </a:pP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EB094C4-2128-5C71-E9EC-EA546D5ED2E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71400" y="1129285"/>
            <a:ext cx="3829415" cy="93269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885CAC3-4882-BA48-E2BE-2496602EAD16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r="8358"/>
          <a:stretch/>
        </p:blipFill>
        <p:spPr>
          <a:xfrm>
            <a:off x="1240869" y="5299675"/>
            <a:ext cx="508622" cy="387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6832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391827-582B-F817-A2BF-6AE9A4AF9C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Feedforward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30DFCD-E87A-3623-A92A-98EC2FE392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425" y="1509816"/>
            <a:ext cx="11384625" cy="4948335"/>
          </a:xfrm>
        </p:spPr>
        <p:txBody>
          <a:bodyPr/>
          <a:lstStyle/>
          <a:p>
            <a:r>
              <a:rPr lang="en-US" b="1" dirty="0"/>
              <a:t>Purpose: </a:t>
            </a:r>
            <a:r>
              <a:rPr lang="en-US" dirty="0"/>
              <a:t>Feedforward Networks (FFN) introduce non-linearity and enhance feature learning in transformers by processing token-wise representations independently.</a:t>
            </a:r>
          </a:p>
          <a:p>
            <a:endParaRPr lang="en-US" dirty="0"/>
          </a:p>
          <a:p>
            <a:r>
              <a:rPr lang="en-US" b="1" dirty="0"/>
              <a:t>Mathematical Formulation 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r>
              <a:rPr lang="en-US" b="1" dirty="0"/>
              <a:t>Key Properties: </a:t>
            </a:r>
          </a:p>
          <a:p>
            <a:pPr lvl="1"/>
            <a:r>
              <a:rPr lang="en-US" b="1" dirty="0"/>
              <a:t>Enhances Feature Learning: </a:t>
            </a:r>
            <a:r>
              <a:rPr lang="en-US" dirty="0"/>
              <a:t>Learns hierarchical features beyond self-attention.</a:t>
            </a:r>
          </a:p>
          <a:p>
            <a:pPr lvl="1"/>
            <a:r>
              <a:rPr lang="en-US" b="1" dirty="0"/>
              <a:t>Computationally Efficient: </a:t>
            </a:r>
            <a:r>
              <a:rPr lang="en-US" dirty="0"/>
              <a:t>Operates independently on each positions, enabling parallelism.</a:t>
            </a:r>
          </a:p>
          <a:p>
            <a:pPr lvl="1"/>
            <a:r>
              <a:rPr lang="en-US" b="1" dirty="0"/>
              <a:t>Layer-wise Independence: </a:t>
            </a:r>
            <a:r>
              <a:rPr lang="en-US" dirty="0"/>
              <a:t>Processes each token separately without mixing contextual information. </a:t>
            </a:r>
          </a:p>
          <a:p>
            <a:pPr lvl="1"/>
            <a:endParaRPr lang="en-US" b="1" dirty="0"/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904DEF-471C-5BD5-5274-4B81972CB5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7903" y="97444"/>
            <a:ext cx="4310605" cy="83663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DF25E5F-1E21-2F13-1088-77ECBB2B20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2186" y="3384299"/>
            <a:ext cx="567690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286860"/>
      </p:ext>
    </p:extLst>
  </p:cSld>
  <p:clrMapOvr>
    <a:masterClrMapping/>
  </p:clrMapOvr>
</p:sld>
</file>

<file path=ppt/theme/theme1.xml><?xml version="1.0" encoding="utf-8"?>
<a:theme xmlns:a="http://schemas.openxmlformats.org/drawingml/2006/main" name="Arm_Public_2024">
  <a:themeElements>
    <a:clrScheme name="Arm PPT">
      <a:dk1>
        <a:srgbClr val="000000"/>
      </a:dk1>
      <a:lt1>
        <a:srgbClr val="FFFFFF"/>
      </a:lt1>
      <a:dk2>
        <a:srgbClr val="333E48"/>
      </a:dk2>
      <a:lt2>
        <a:srgbClr val="E5ECEB"/>
      </a:lt2>
      <a:accent1>
        <a:srgbClr val="0091BD"/>
      </a:accent1>
      <a:accent2>
        <a:srgbClr val="002B49"/>
      </a:accent2>
      <a:accent3>
        <a:srgbClr val="FFC700"/>
      </a:accent3>
      <a:accent4>
        <a:srgbClr val="95D600"/>
      </a:accent4>
      <a:accent5>
        <a:srgbClr val="FF6B00"/>
      </a:accent5>
      <a:accent6>
        <a:srgbClr val="7D868C"/>
      </a:accent6>
      <a:hlink>
        <a:srgbClr val="00C1DE"/>
      </a:hlink>
      <a:folHlink>
        <a:srgbClr val="002F6C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marL="0" indent="0" algn="l" defTabSz="914400" rtl="0" eaLnBrk="1" latinLnBrk="0" hangingPunct="1">
          <a:lnSpc>
            <a:spcPct val="90000"/>
          </a:lnSpc>
          <a:spcBef>
            <a:spcPts val="0"/>
          </a:spcBef>
          <a:spcAft>
            <a:spcPts val="600"/>
          </a:spcAft>
          <a:buFont typeface="Arial" panose="020B0604020202020204" pitchFamily="34" charset="0"/>
          <a:buNone/>
          <a:defRPr sz="2100" kern="1200" dirty="0" err="1" smtClean="0">
            <a:solidFill>
              <a:schemeClr val="tx2"/>
            </a:solidFill>
            <a:latin typeface="+mn-lt"/>
            <a:ea typeface="+mn-ea"/>
            <a:cs typeface="+mn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2" id="{25AA46A6-F8D0-4647-865D-F700FAFED8F6}" vid="{255BEF51-55C5-A743-A761-05EE3BF481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Current_x0020_Version xmlns="f2ad5090-61a8-4b8c-ab70-68f4ff4d1933">9.0</Current_x0020_Version>
    <Document_x0020_Author xmlns="f2ad5090-61a8-4b8c-ab70-68f4ff4d1933">
      <UserInfo>
        <DisplayName/>
        <AccountId xsi:nil="true"/>
        <AccountType/>
      </UserInfo>
    </Document_x0020_Author>
    <_dlc_DocId xmlns="f2ad5090-61a8-4b8c-ab70-68f4ff4d1933">ARM-ECM-0633231</_dlc_DocId>
    <Document_x0020_Confidentiality xmlns="f2ad5090-61a8-4b8c-ab70-68f4ff4d1933">Confidential-Restricted</Document_x0020_Confidentiality>
    <_dlc_DocIdUrl xmlns="f2ad5090-61a8-4b8c-ab70-68f4ff4d1933">
      <Url>http://teamsites.arm.com/sites/cthub/_layouts/DocIdRedir.aspx?ID=ARM-ECM-0633231</Url>
      <Description>ARM-ECM-0633231</Description>
    </_dlc_DocIdUrl>
    <Category xmlns="c0950e01-db07-4e41-9c32-b7a8e9fccc9b">Private Presentation Templates</Category>
    <ARM_x0020_Legacy_x0020_ID xmlns="f2ad5090-61a8-4b8c-ab70-68f4ff4d1933" xsi:nil="true"/>
    <TaxCatchAll xmlns="f2ad5090-61a8-4b8c-ab70-68f4ff4d1933">
      <Value>7</Value>
      <Value>1</Value>
    </TaxCatchAll>
    <j60c3ced31bb40378c6254d49035d966 xmlns="f2ad5090-61a8-4b8c-ab70-68f4ff4d1933">
      <Terms xmlns="http://schemas.microsoft.com/office/infopath/2007/PartnerControls">
        <TermInfo xmlns="http://schemas.microsoft.com/office/infopath/2007/PartnerControls">
          <TermName xmlns="http://schemas.microsoft.com/office/infopath/2007/PartnerControls">2017</TermName>
          <TermId xmlns="http://schemas.microsoft.com/office/infopath/2007/PartnerControls">58467e81-5d99-44a5-abb5-12a016b65e9e</TermId>
        </TermInfo>
      </Terms>
    </j60c3ced31bb40378c6254d49035d966>
    <RoutingRuleDescription xmlns="http://schemas.microsoft.com/sharepoint/v3" xsi:nil="true"/>
    <_Status xmlns="http://schemas.microsoft.com/sharepoint/v3/fields">Not Started</_Status>
  </documentManagement>
</p:properties>
</file>

<file path=customXml/item3.xml><?xml version="1.0" encoding="utf-8"?>
<?mso-contentType ?>
<customXsn xmlns="http://schemas.microsoft.com/office/2006/metadata/customXsn">
  <xsnLocation/>
  <cached>True</cached>
  <openByDefault>True</openByDefault>
  <xsnScope/>
</customXsn>
</file>

<file path=customXml/item4.xml><?xml version="1.0" encoding="utf-8"?>
<ct:contentTypeSchema xmlns:ct="http://schemas.microsoft.com/office/2006/metadata/contentType" xmlns:ma="http://schemas.microsoft.com/office/2006/metadata/properties/metaAttributes" ct:_="" ma:_="" ma:contentTypeName="ARM Document" ma:contentTypeID="0x0101005C6975769EB1684CAB07571CAE07A11B0100BC81FA0C64ACC243A77959D9266C7751" ma:contentTypeVersion="27" ma:contentTypeDescription="" ma:contentTypeScope="" ma:versionID="c3d44a507a30e34bb56df6cb41b0e970">
  <xsd:schema xmlns:xsd="http://www.w3.org/2001/XMLSchema" xmlns:xs="http://www.w3.org/2001/XMLSchema" xmlns:p="http://schemas.microsoft.com/office/2006/metadata/properties" xmlns:ns1="http://schemas.microsoft.com/sharepoint/v3" xmlns:ns2="f2ad5090-61a8-4b8c-ab70-68f4ff4d1933" xmlns:ns3="http://schemas.microsoft.com/sharepoint/v3/fields" xmlns:ns4="c0950e01-db07-4e41-9c32-b7a8e9fccc9b" targetNamespace="http://schemas.microsoft.com/office/2006/metadata/properties" ma:root="true" ma:fieldsID="d6365f768a9cf65e3d0aaa644537f94f" ns1:_="" ns2:_="" ns3:_="" ns4:_="">
    <xsd:import namespace="http://schemas.microsoft.com/sharepoint/v3"/>
    <xsd:import namespace="f2ad5090-61a8-4b8c-ab70-68f4ff4d1933"/>
    <xsd:import namespace="http://schemas.microsoft.com/sharepoint/v3/fields"/>
    <xsd:import namespace="c0950e01-db07-4e41-9c32-b7a8e9fccc9b"/>
    <xsd:element name="properties">
      <xsd:complexType>
        <xsd:sequence>
          <xsd:element name="documentManagement">
            <xsd:complexType>
              <xsd:all>
                <xsd:element ref="ns1:RoutingRuleDescription" minOccurs="0"/>
                <xsd:element ref="ns2:Document_x0020_Author" minOccurs="0"/>
                <xsd:element ref="ns3:_Status"/>
                <xsd:element ref="ns2:Document_x0020_Confidentiality"/>
                <xsd:element ref="ns2:_dlc_DocId" minOccurs="0"/>
                <xsd:element ref="ns2:_dlc_DocIdUrl" minOccurs="0"/>
                <xsd:element ref="ns2:_dlc_DocIdPersistId" minOccurs="0"/>
                <xsd:element ref="ns2:ARM_x0020_Legacy_x0020_ID" minOccurs="0"/>
                <xsd:element ref="ns2:Current_x0020_Version" minOccurs="0"/>
                <xsd:element ref="ns2:j60c3ced31bb40378c6254d49035d966" minOccurs="0"/>
                <xsd:element ref="ns2:TaxCatchAll" minOccurs="0"/>
                <xsd:element ref="ns2:TaxCatchAllLabel" minOccurs="0"/>
                <xsd:element ref="ns4:Categor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RoutingRuleDescription" ma:index="2" nillable="true" ma:displayName="Description" ma:internalName="RoutingRuleDescription" ma:readOnly="false">
      <xsd:simpleType>
        <xsd:restriction base="dms:Text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2ad5090-61a8-4b8c-ab70-68f4ff4d1933" elementFormDefault="qualified">
    <xsd:import namespace="http://schemas.microsoft.com/office/2006/documentManagement/types"/>
    <xsd:import namespace="http://schemas.microsoft.com/office/infopath/2007/PartnerControls"/>
    <xsd:element name="Document_x0020_Author" ma:index="3" nillable="true" ma:displayName="Document Author" ma:list="UserInfo" ma:SharePointGroup="0" ma:internalName="Document_x0020_Author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Document_x0020_Confidentiality" ma:index="5" ma:displayName="Document Confidentiality" ma:default="Confidential" ma:format="Dropdown" ma:internalName="Document_x0020_Confidentiality">
      <xsd:simpleType>
        <xsd:restriction base="dms:Choice">
          <xsd:enumeration value="Secret"/>
          <xsd:enumeration value="Confidential-Restricted"/>
          <xsd:enumeration value="Confidential"/>
          <xsd:enumeration value="Non-Confidential"/>
          <xsd:enumeration value="Personal"/>
        </xsd:restriction>
      </xsd:simpleType>
    </xsd:element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  <xsd:element name="ARM_x0020_Legacy_x0020_ID" ma:index="16" nillable="true" ma:displayName="ARM Legacy ID" ma:internalName="ARM_x0020_Legacy_x0020_ID">
      <xsd:simpleType>
        <xsd:restriction base="dms:Text">
          <xsd:maxLength value="255"/>
        </xsd:restriction>
      </xsd:simpleType>
    </xsd:element>
    <xsd:element name="Current_x0020_Version" ma:index="17" nillable="true" ma:displayName="Current Version" ma:description="The current version number of the file in SharePoint." ma:internalName="Current_x0020_Version" ma:readOnly="false">
      <xsd:simpleType>
        <xsd:restriction base="dms:Text">
          <xsd:maxLength value="255"/>
        </xsd:restriction>
      </xsd:simpleType>
    </xsd:element>
    <xsd:element name="j60c3ced31bb40378c6254d49035d966" ma:index="18" nillable="true" ma:taxonomy="true" ma:internalName="j60c3ced31bb40378c6254d49035d966" ma:taxonomyFieldName="Calendar_x0020_Year" ma:displayName="Calendar Year" ma:readOnly="false" ma:default="7;#2017|58467e81-5d99-44a5-abb5-12a016b65e9e" ma:fieldId="{360c3ced-31bb-4037-8c62-54d49035d966}" ma:sspId="982c6e79-63e2-4d63-9b21-99d1544b0b75" ma:termSetId="c604d99f-773e-49a6-a2c0-6d4bc7541120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axCatchAll" ma:index="19" nillable="true" ma:displayName="Taxonomy Catch All Column" ma:hidden="true" ma:list="{a9424fa9-fdb0-43c3-9a79-ae027323b92a}" ma:internalName="TaxCatchAll" ma:showField="CatchAllData" ma:web="f2ad5090-61a8-4b8c-ab70-68f4ff4d193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20" nillable="true" ma:displayName="Taxonomy Catch All Column1" ma:hidden="true" ma:list="{a9424fa9-fdb0-43c3-9a79-ae027323b92a}" ma:internalName="TaxCatchAllLabel" ma:readOnly="true" ma:showField="CatchAllDataLabel" ma:web="f2ad5090-61a8-4b8c-ab70-68f4ff4d193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Status" ma:index="4" ma:displayName="Status" ma:default="Not Started" ma:internalName="_Status" ma:readOnly="false">
      <xsd:simpleType>
        <xsd:union memberTypes="dms:Text">
          <xsd:simpleType>
            <xsd:restriction base="dms:Choice">
              <xsd:enumeration value="Not Started"/>
              <xsd:enumeration value="Draft"/>
              <xsd:enumeration value="Reviewed"/>
              <xsd:enumeration value="Scheduled"/>
              <xsd:enumeration value="Published"/>
              <xsd:enumeration value="Final"/>
              <xsd:enumeration value="Expired"/>
            </xsd:restriction>
          </xsd:simpleType>
        </xsd:un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950e01-db07-4e41-9c32-b7a8e9fccc9b" elementFormDefault="qualified">
    <xsd:import namespace="http://schemas.microsoft.com/office/2006/documentManagement/types"/>
    <xsd:import namespace="http://schemas.microsoft.com/office/infopath/2007/PartnerControls"/>
    <xsd:element name="Category" ma:index="22" nillable="true" ma:displayName="Category" ma:format="Dropdown" ma:internalName="Category">
      <xsd:simpleType>
        <xsd:restriction base="dms:Choice">
          <xsd:enumeration value="Word Documents - UK"/>
          <xsd:enumeration value="Word Documents - US"/>
          <xsd:enumeration value="Board Presentation Templates"/>
          <xsd:enumeration value="Public Presentation Templates"/>
          <xsd:enumeration value="Private Presentation Templates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11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 ma:index="6" ma:displayName="Keywords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axOccurs="1" ma:displayName="Status">
          <xsd:simpleType xmlns:xs="http://www.w3.org/2001/XMLSchema">
            <xsd:restriction base="xsd:string">
              <xsd:minLength value="1"/>
            </xsd:restriction>
          </xsd:simpleType>
        </xsd:element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5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Props1.xml><?xml version="1.0" encoding="utf-8"?>
<ds:datastoreItem xmlns:ds="http://schemas.openxmlformats.org/officeDocument/2006/customXml" ds:itemID="{82EFBBFE-5AFC-4CAD-AD38-1CB870BDB25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61D4E06-5D3F-4994-A4A7-4BA626FA722D}">
  <ds:schemaRefs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www.w3.org/XML/1998/namespace"/>
    <ds:schemaRef ds:uri="http://schemas.microsoft.com/sharepoint/v3/fields"/>
    <ds:schemaRef ds:uri="http://purl.org/dc/terms/"/>
    <ds:schemaRef ds:uri="f2ad5090-61a8-4b8c-ab70-68f4ff4d1933"/>
    <ds:schemaRef ds:uri="http://schemas.microsoft.com/office/infopath/2007/PartnerControls"/>
    <ds:schemaRef ds:uri="http://schemas.microsoft.com/office/2006/documentManagement/types"/>
    <ds:schemaRef ds:uri="c0950e01-db07-4e41-9c32-b7a8e9fccc9b"/>
    <ds:schemaRef ds:uri="http://schemas.microsoft.com/sharepoint/v3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C959113B-7FA4-40AB-AF85-5C5588D4771C}">
  <ds:schemaRefs>
    <ds:schemaRef ds:uri="http://schemas.microsoft.com/office/2006/metadata/customXsn"/>
  </ds:schemaRefs>
</ds:datastoreItem>
</file>

<file path=customXml/itemProps4.xml><?xml version="1.0" encoding="utf-8"?>
<ds:datastoreItem xmlns:ds="http://schemas.openxmlformats.org/officeDocument/2006/customXml" ds:itemID="{5675509F-A6F5-4147-861D-E4CC99F48FA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f2ad5090-61a8-4b8c-ab70-68f4ff4d1933"/>
    <ds:schemaRef ds:uri="http://schemas.microsoft.com/sharepoint/v3/fields"/>
    <ds:schemaRef ds:uri="c0950e01-db07-4e41-9c32-b7a8e9fccc9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5.xml><?xml version="1.0" encoding="utf-8"?>
<ds:datastoreItem xmlns:ds="http://schemas.openxmlformats.org/officeDocument/2006/customXml" ds:itemID="{1E7F2E56-8924-419D-99E9-79DB71144EB2}">
  <ds:schemaRefs>
    <ds:schemaRef ds:uri="http://schemas.microsoft.com/sharepoint/event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Arm_Public_2024</Template>
  <TotalTime>12221</TotalTime>
  <Words>2682</Words>
  <Application>Microsoft Office PowerPoint</Application>
  <PresentationFormat>Widescreen</PresentationFormat>
  <Paragraphs>410</Paragraphs>
  <Slides>19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8" baseType="lpstr">
      <vt:lpstr>ＭＳ Ｐゴシック</vt:lpstr>
      <vt:lpstr>Arial</vt:lpstr>
      <vt:lpstr>Calibri</vt:lpstr>
      <vt:lpstr>Cambria Math</vt:lpstr>
      <vt:lpstr>HelveticaNeue Regular</vt:lpstr>
      <vt:lpstr>Roboto</vt:lpstr>
      <vt:lpstr>system-ui</vt:lpstr>
      <vt:lpstr>Wingdings</vt:lpstr>
      <vt:lpstr>Arm_Public_2024</vt:lpstr>
      <vt:lpstr>Generative AI Models (Chapter 2)</vt:lpstr>
      <vt:lpstr>Learning Outcomes</vt:lpstr>
      <vt:lpstr>How we got here? </vt:lpstr>
      <vt:lpstr>The Transformer  </vt:lpstr>
      <vt:lpstr>Residual Connections </vt:lpstr>
      <vt:lpstr>Layer Norms</vt:lpstr>
      <vt:lpstr>Precursor to Attention: The RNN </vt:lpstr>
      <vt:lpstr>Self-Attention</vt:lpstr>
      <vt:lpstr>Feedforward Networks</vt:lpstr>
      <vt:lpstr>Positional Encodings</vt:lpstr>
      <vt:lpstr>Natural Language Processing</vt:lpstr>
      <vt:lpstr>Tokenization</vt:lpstr>
      <vt:lpstr>The Training Recipe (step 1: Pretraining)  </vt:lpstr>
      <vt:lpstr>Supervised Fine-tuning</vt:lpstr>
      <vt:lpstr>Alignment training with RLHF</vt:lpstr>
      <vt:lpstr>Efficient LLM Inference (Prefill Stage)  </vt:lpstr>
      <vt:lpstr>Decoding  </vt:lpstr>
      <vt:lpstr> Summary  </vt:lpstr>
      <vt:lpstr>Questions and Discussion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Oliver Grainge</dc:creator>
  <cp:keywords/>
  <dc:description/>
  <cp:lastModifiedBy>Andy Coulson</cp:lastModifiedBy>
  <cp:revision>167</cp:revision>
  <dcterms:created xsi:type="dcterms:W3CDTF">2024-11-20T09:48:17Z</dcterms:created>
  <dcterms:modified xsi:type="dcterms:W3CDTF">2025-03-28T14:05:19Z</dcterms:modified>
  <cp:category/>
  <cp:contentStatus>Published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45c40ffca3445d9bf3205a60bd2f6d6">
    <vt:lpwstr>Confidential|28d1025d-1415-4984-b35e-5b79e7d32b5c</vt:lpwstr>
  </property>
  <property fmtid="{D5CDD505-2E9C-101B-9397-08002B2CF9AE}" pid="3" name="TaxKeyword">
    <vt:lpwstr/>
  </property>
  <property fmtid="{D5CDD505-2E9C-101B-9397-08002B2CF9AE}" pid="4" name="_dlc_policyId">
    <vt:lpwstr>0x0101004E4B3E189D714F49A85ED613D6AE4F95|-1756139441</vt:lpwstr>
  </property>
  <property fmtid="{D5CDD505-2E9C-101B-9397-08002B2CF9AE}" pid="5" name="_dlc_DocIdItemGuid">
    <vt:lpwstr>e89a121e-355c-4cb1-879e-045fefeb8c84</vt:lpwstr>
  </property>
  <property fmtid="{D5CDD505-2E9C-101B-9397-08002B2CF9AE}" pid="6" name="_dlc_ItemStageId">
    <vt:lpwstr>1</vt:lpwstr>
  </property>
  <property fmtid="{D5CDD505-2E9C-101B-9397-08002B2CF9AE}" pid="7" name="j60c3ced31bb40378c6254d49035d966">
    <vt:lpwstr>2015|ee47c3e7-6a69-4f36-9adf-1007c8d399a4</vt:lpwstr>
  </property>
  <property fmtid="{D5CDD505-2E9C-101B-9397-08002B2CF9AE}" pid="8" name="vti_description">
    <vt:lpwstr/>
  </property>
  <property fmtid="{D5CDD505-2E9C-101B-9397-08002B2CF9AE}" pid="9" name="WorkflowChangePath">
    <vt:lpwstr>1069b4ef-e6f3-4ad7-8c8e-772136578697,10;</vt:lpwstr>
  </property>
  <property fmtid="{D5CDD505-2E9C-101B-9397-08002B2CF9AE}" pid="10" name="Confidentiality">
    <vt:lpwstr>1;#Confidential|28d1025d-1415-4984-b35e-5b79e7d32b5c</vt:lpwstr>
  </property>
  <property fmtid="{D5CDD505-2E9C-101B-9397-08002B2CF9AE}" pid="11" name="ContentTypeId">
    <vt:lpwstr>0x0101005C6975769EB1684CAB07571CAE07A11B0100BC81FA0C64ACC243A77959D9266C7751</vt:lpwstr>
  </property>
  <property fmtid="{D5CDD505-2E9C-101B-9397-08002B2CF9AE}" pid="12" name="Calendar Year">
    <vt:lpwstr>7;#2017|58467e81-5d99-44a5-abb5-12a016b65e9e</vt:lpwstr>
  </property>
  <property fmtid="{D5CDD505-2E9C-101B-9397-08002B2CF9AE}" pid="13" name="TaxCatchAll">
    <vt:lpwstr/>
  </property>
  <property fmtid="{D5CDD505-2E9C-101B-9397-08002B2CF9AE}" pid="14" name="TaxKeywordTaxHTField">
    <vt:lpwstr/>
  </property>
  <property fmtid="{D5CDD505-2E9C-101B-9397-08002B2CF9AE}" pid="15" name="ItemRetentionFormula">
    <vt:lpwstr/>
  </property>
  <property fmtid="{D5CDD505-2E9C-101B-9397-08002B2CF9AE}" pid="16" name="_dlc_LastRun">
    <vt:lpwstr>08/15/2015 23:02:11</vt:lpwstr>
  </property>
</Properties>
</file>